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handoutMasterIdLst>
    <p:handoutMasterId r:id="rId17"/>
  </p:handoutMasterIdLst>
  <p:sldIdLst>
    <p:sldId id="256" r:id="rId2"/>
    <p:sldId id="268" r:id="rId3"/>
    <p:sldId id="273" r:id="rId4"/>
    <p:sldId id="274" r:id="rId5"/>
    <p:sldId id="275" r:id="rId6"/>
    <p:sldId id="276" r:id="rId7"/>
    <p:sldId id="277" r:id="rId8"/>
    <p:sldId id="278" r:id="rId9"/>
    <p:sldId id="279" r:id="rId10"/>
    <p:sldId id="280" r:id="rId11"/>
    <p:sldId id="281" r:id="rId12"/>
    <p:sldId id="282" r:id="rId13"/>
    <p:sldId id="283" r:id="rId14"/>
    <p:sldId id="266" r:id="rId15"/>
  </p:sldIdLst>
  <p:sldSz cx="9144000" cy="6858000" type="screen4x3"/>
  <p:notesSz cx="7104063" cy="10234613"/>
  <p:defaultTextStyle>
    <a:defPPr>
      <a:defRPr lang="sk-S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5F5F5F"/>
    <a:srgbClr val="333333"/>
    <a:srgbClr val="4D4D4D"/>
    <a:srgbClr val="0066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redný štýl 2 - zvýrazneni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Bez štýlu, bez mriežky">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CF1AB2-1976-4502-BF36-3FF5EA218861}" styleName="Stredný štýl 4 - zvýraznenie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838" autoAdjust="0"/>
    <p:restoredTop sz="93672" autoAdjust="0"/>
  </p:normalViewPr>
  <p:slideViewPr>
    <p:cSldViewPr>
      <p:cViewPr varScale="1">
        <p:scale>
          <a:sx n="108" d="100"/>
          <a:sy n="108" d="100"/>
        </p:scale>
        <p:origin x="1752"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hlavičky 1"/>
          <p:cNvSpPr>
            <a:spLocks noGrp="1"/>
          </p:cNvSpPr>
          <p:nvPr>
            <p:ph type="hdr" sz="quarter"/>
          </p:nvPr>
        </p:nvSpPr>
        <p:spPr>
          <a:xfrm>
            <a:off x="1" y="1"/>
            <a:ext cx="3078428" cy="511730"/>
          </a:xfrm>
          <a:prstGeom prst="rect">
            <a:avLst/>
          </a:prstGeom>
        </p:spPr>
        <p:txBody>
          <a:bodyPr vert="horz" lIns="94650" tIns="47325" rIns="94650" bIns="47325" rtlCol="0"/>
          <a:lstStyle>
            <a:lvl1pPr algn="l">
              <a:defRPr sz="1200"/>
            </a:lvl1pPr>
          </a:lstStyle>
          <a:p>
            <a:endParaRPr lang="sk-SK"/>
          </a:p>
        </p:txBody>
      </p:sp>
      <p:sp>
        <p:nvSpPr>
          <p:cNvPr id="3" name="Zástupný symbol dátumu 2"/>
          <p:cNvSpPr>
            <a:spLocks noGrp="1"/>
          </p:cNvSpPr>
          <p:nvPr>
            <p:ph type="dt" sz="quarter" idx="1"/>
          </p:nvPr>
        </p:nvSpPr>
        <p:spPr>
          <a:xfrm>
            <a:off x="4023992" y="1"/>
            <a:ext cx="3078428" cy="511730"/>
          </a:xfrm>
          <a:prstGeom prst="rect">
            <a:avLst/>
          </a:prstGeom>
        </p:spPr>
        <p:txBody>
          <a:bodyPr vert="horz" lIns="94650" tIns="47325" rIns="94650" bIns="47325" rtlCol="0"/>
          <a:lstStyle>
            <a:lvl1pPr algn="r">
              <a:defRPr sz="1200"/>
            </a:lvl1pPr>
          </a:lstStyle>
          <a:p>
            <a:fld id="{BAC2F3B4-9A94-4F4F-AD7A-FCC53D74B478}" type="datetimeFigureOut">
              <a:rPr lang="sk-SK" smtClean="0"/>
              <a:t>23. 6. 2020</a:t>
            </a:fld>
            <a:endParaRPr lang="sk-SK"/>
          </a:p>
        </p:txBody>
      </p:sp>
      <p:sp>
        <p:nvSpPr>
          <p:cNvPr id="4" name="Zástupný symbol päty 3"/>
          <p:cNvSpPr>
            <a:spLocks noGrp="1"/>
          </p:cNvSpPr>
          <p:nvPr>
            <p:ph type="ftr" sz="quarter" idx="2"/>
          </p:nvPr>
        </p:nvSpPr>
        <p:spPr>
          <a:xfrm>
            <a:off x="1" y="9721107"/>
            <a:ext cx="3078428" cy="511730"/>
          </a:xfrm>
          <a:prstGeom prst="rect">
            <a:avLst/>
          </a:prstGeom>
        </p:spPr>
        <p:txBody>
          <a:bodyPr vert="horz" lIns="94650" tIns="47325" rIns="94650" bIns="47325" rtlCol="0" anchor="b"/>
          <a:lstStyle>
            <a:lvl1pPr algn="l">
              <a:defRPr sz="1200"/>
            </a:lvl1pPr>
          </a:lstStyle>
          <a:p>
            <a:endParaRPr lang="sk-SK"/>
          </a:p>
        </p:txBody>
      </p:sp>
      <p:sp>
        <p:nvSpPr>
          <p:cNvPr id="5" name="Zástupný symbol čísla snímky 4"/>
          <p:cNvSpPr>
            <a:spLocks noGrp="1"/>
          </p:cNvSpPr>
          <p:nvPr>
            <p:ph type="sldNum" sz="quarter" idx="3"/>
          </p:nvPr>
        </p:nvSpPr>
        <p:spPr>
          <a:xfrm>
            <a:off x="4023992" y="9721107"/>
            <a:ext cx="3078428" cy="511730"/>
          </a:xfrm>
          <a:prstGeom prst="rect">
            <a:avLst/>
          </a:prstGeom>
        </p:spPr>
        <p:txBody>
          <a:bodyPr vert="horz" lIns="94650" tIns="47325" rIns="94650" bIns="47325" rtlCol="0" anchor="b"/>
          <a:lstStyle>
            <a:lvl1pPr algn="r">
              <a:defRPr sz="1200"/>
            </a:lvl1pPr>
          </a:lstStyle>
          <a:p>
            <a:fld id="{212EA489-EC5C-41ED-97EC-73A1DDCC16C9}" type="slidenum">
              <a:rPr lang="sk-SK" smtClean="0"/>
              <a:t>‹#›</a:t>
            </a:fld>
            <a:endParaRPr lang="sk-SK"/>
          </a:p>
        </p:txBody>
      </p:sp>
    </p:spTree>
    <p:extLst>
      <p:ext uri="{BB962C8B-B14F-4D97-AF65-F5344CB8AC3E}">
        <p14:creationId xmlns:p14="http://schemas.microsoft.com/office/powerpoint/2010/main" val="263557461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Zástupný symbol hlavičky 1"/>
          <p:cNvSpPr txBox="1">
            <a:spLocks noGrp="1"/>
          </p:cNvSpPr>
          <p:nvPr>
            <p:ph type="hdr" sz="quarter"/>
          </p:nvPr>
        </p:nvSpPr>
        <p:spPr>
          <a:xfrm>
            <a:off x="1" y="1"/>
            <a:ext cx="3078428" cy="511730"/>
          </a:xfrm>
          <a:prstGeom prst="rect">
            <a:avLst/>
          </a:prstGeom>
          <a:noFill/>
          <a:ln>
            <a:noFill/>
          </a:ln>
        </p:spPr>
        <p:txBody>
          <a:bodyPr vert="horz" wrap="square" lIns="94650" tIns="47325" rIns="94650" bIns="47325" anchor="t" anchorCtr="0" compatLnSpc="1"/>
          <a:lstStyle>
            <a:lvl1pPr marL="0" marR="0" lvl="0" indent="0" algn="l" defTabSz="946495" rtl="0" fontAlgn="auto" hangingPunct="1">
              <a:lnSpc>
                <a:spcPct val="100000"/>
              </a:lnSpc>
              <a:spcBef>
                <a:spcPts val="0"/>
              </a:spcBef>
              <a:spcAft>
                <a:spcPts val="0"/>
              </a:spcAft>
              <a:buNone/>
              <a:tabLst/>
              <a:defRPr lang="sk-SK" sz="1200" b="0" i="0" u="none" strike="noStrike" kern="1200" cap="none" spc="0" baseline="0">
                <a:solidFill>
                  <a:srgbClr val="000000"/>
                </a:solidFill>
                <a:uFillTx/>
                <a:latin typeface="Calibri"/>
              </a:defRPr>
            </a:lvl1pPr>
          </a:lstStyle>
          <a:p>
            <a:pPr lvl="0"/>
            <a:endParaRPr lang="sk-SK"/>
          </a:p>
        </p:txBody>
      </p:sp>
      <p:sp>
        <p:nvSpPr>
          <p:cNvPr id="3" name="Zástupný symbol dátumu 2"/>
          <p:cNvSpPr txBox="1">
            <a:spLocks noGrp="1"/>
          </p:cNvSpPr>
          <p:nvPr>
            <p:ph type="dt" idx="1"/>
          </p:nvPr>
        </p:nvSpPr>
        <p:spPr>
          <a:xfrm>
            <a:off x="4023988" y="1"/>
            <a:ext cx="3078428" cy="511730"/>
          </a:xfrm>
          <a:prstGeom prst="rect">
            <a:avLst/>
          </a:prstGeom>
          <a:noFill/>
          <a:ln>
            <a:noFill/>
          </a:ln>
        </p:spPr>
        <p:txBody>
          <a:bodyPr vert="horz" wrap="square" lIns="94650" tIns="47325" rIns="94650" bIns="47325" anchor="t" anchorCtr="0" compatLnSpc="1"/>
          <a:lstStyle>
            <a:lvl1pPr marL="0" marR="0" lvl="0" indent="0" algn="r" defTabSz="946495" rtl="0" fontAlgn="auto" hangingPunct="1">
              <a:lnSpc>
                <a:spcPct val="100000"/>
              </a:lnSpc>
              <a:spcBef>
                <a:spcPts val="0"/>
              </a:spcBef>
              <a:spcAft>
                <a:spcPts val="0"/>
              </a:spcAft>
              <a:buNone/>
              <a:tabLst/>
              <a:defRPr lang="sk-SK" sz="1200" b="0" i="0" u="none" strike="noStrike" kern="1200" cap="none" spc="0" baseline="0">
                <a:solidFill>
                  <a:srgbClr val="000000"/>
                </a:solidFill>
                <a:uFillTx/>
                <a:latin typeface="Calibri"/>
              </a:defRPr>
            </a:lvl1pPr>
          </a:lstStyle>
          <a:p>
            <a:pPr lvl="0"/>
            <a:fld id="{4D2DE17F-B118-4092-97F8-5E2690A9EE24}" type="datetime1">
              <a:rPr lang="sk-SK"/>
              <a:pPr lvl="0"/>
              <a:t>23. 6. 2020</a:t>
            </a:fld>
            <a:endParaRPr lang="sk-SK"/>
          </a:p>
        </p:txBody>
      </p:sp>
      <p:sp>
        <p:nvSpPr>
          <p:cNvPr id="4" name="Zástupný symbol obrazu snímky 3"/>
          <p:cNvSpPr>
            <a:spLocks noGrp="1" noRot="1" noChangeAspect="1"/>
          </p:cNvSpPr>
          <p:nvPr>
            <p:ph type="sldImg" idx="2"/>
          </p:nvPr>
        </p:nvSpPr>
        <p:spPr>
          <a:xfrm>
            <a:off x="993775" y="768350"/>
            <a:ext cx="5116513" cy="3836988"/>
          </a:xfrm>
          <a:prstGeom prst="rect">
            <a:avLst/>
          </a:prstGeom>
          <a:noFill/>
          <a:ln w="12701">
            <a:solidFill>
              <a:srgbClr val="000000"/>
            </a:solidFill>
            <a:prstDash val="solid"/>
          </a:ln>
        </p:spPr>
      </p:sp>
      <p:sp>
        <p:nvSpPr>
          <p:cNvPr id="5" name="Zástupný symbol poznámok 4"/>
          <p:cNvSpPr txBox="1">
            <a:spLocks noGrp="1"/>
          </p:cNvSpPr>
          <p:nvPr>
            <p:ph type="body" sz="quarter" idx="3"/>
          </p:nvPr>
        </p:nvSpPr>
        <p:spPr>
          <a:xfrm>
            <a:off x="710407" y="4861443"/>
            <a:ext cx="5683250" cy="4605575"/>
          </a:xfrm>
          <a:prstGeom prst="rect">
            <a:avLst/>
          </a:prstGeom>
          <a:noFill/>
          <a:ln>
            <a:noFill/>
          </a:ln>
        </p:spPr>
        <p:txBody>
          <a:bodyPr vert="horz" wrap="square" lIns="94650" tIns="47325" rIns="94650" bIns="47325" anchor="t" anchorCtr="0" compatLnSpc="1"/>
          <a:lstStyle/>
          <a:p>
            <a:pPr lvl="0"/>
            <a:r>
              <a:rPr lang="sk-SK"/>
              <a:t>Upravte štýl predlohy textu.</a:t>
            </a:r>
          </a:p>
          <a:p>
            <a:pPr lvl="1"/>
            <a:r>
              <a:rPr lang="sk-SK"/>
              <a:t>Druhá úroveň</a:t>
            </a:r>
          </a:p>
          <a:p>
            <a:pPr lvl="2"/>
            <a:r>
              <a:rPr lang="sk-SK"/>
              <a:t>Tretia úroveň</a:t>
            </a:r>
          </a:p>
          <a:p>
            <a:pPr lvl="3"/>
            <a:r>
              <a:rPr lang="sk-SK"/>
              <a:t>Štvrtá úroveň</a:t>
            </a:r>
          </a:p>
          <a:p>
            <a:pPr lvl="4"/>
            <a:r>
              <a:rPr lang="sk-SK"/>
              <a:t>Piata úroveň</a:t>
            </a:r>
          </a:p>
        </p:txBody>
      </p:sp>
      <p:sp>
        <p:nvSpPr>
          <p:cNvPr id="6" name="Zástupný symbol päty 5"/>
          <p:cNvSpPr txBox="1">
            <a:spLocks noGrp="1"/>
          </p:cNvSpPr>
          <p:nvPr>
            <p:ph type="ftr" sz="quarter" idx="4"/>
          </p:nvPr>
        </p:nvSpPr>
        <p:spPr>
          <a:xfrm>
            <a:off x="1" y="9721101"/>
            <a:ext cx="3078428" cy="511730"/>
          </a:xfrm>
          <a:prstGeom prst="rect">
            <a:avLst/>
          </a:prstGeom>
          <a:noFill/>
          <a:ln>
            <a:noFill/>
          </a:ln>
        </p:spPr>
        <p:txBody>
          <a:bodyPr vert="horz" wrap="square" lIns="94650" tIns="47325" rIns="94650" bIns="47325" anchor="b" anchorCtr="0" compatLnSpc="1"/>
          <a:lstStyle>
            <a:lvl1pPr marL="0" marR="0" lvl="0" indent="0" algn="l" defTabSz="946495" rtl="0" fontAlgn="auto" hangingPunct="1">
              <a:lnSpc>
                <a:spcPct val="100000"/>
              </a:lnSpc>
              <a:spcBef>
                <a:spcPts val="0"/>
              </a:spcBef>
              <a:spcAft>
                <a:spcPts val="0"/>
              </a:spcAft>
              <a:buNone/>
              <a:tabLst/>
              <a:defRPr lang="sk-SK" sz="1200" b="0" i="0" u="none" strike="noStrike" kern="1200" cap="none" spc="0" baseline="0">
                <a:solidFill>
                  <a:srgbClr val="000000"/>
                </a:solidFill>
                <a:uFillTx/>
                <a:latin typeface="Calibri"/>
              </a:defRPr>
            </a:lvl1pPr>
          </a:lstStyle>
          <a:p>
            <a:pPr lvl="0"/>
            <a:endParaRPr lang="sk-SK"/>
          </a:p>
        </p:txBody>
      </p:sp>
      <p:sp>
        <p:nvSpPr>
          <p:cNvPr id="7" name="Zástupný symbol čísla snímky 6"/>
          <p:cNvSpPr txBox="1">
            <a:spLocks noGrp="1"/>
          </p:cNvSpPr>
          <p:nvPr>
            <p:ph type="sldNum" sz="quarter" idx="5"/>
          </p:nvPr>
        </p:nvSpPr>
        <p:spPr>
          <a:xfrm>
            <a:off x="4023988" y="9721101"/>
            <a:ext cx="3078428" cy="511730"/>
          </a:xfrm>
          <a:prstGeom prst="rect">
            <a:avLst/>
          </a:prstGeom>
          <a:noFill/>
          <a:ln>
            <a:noFill/>
          </a:ln>
        </p:spPr>
        <p:txBody>
          <a:bodyPr vert="horz" wrap="square" lIns="94650" tIns="47325" rIns="94650" bIns="47325" anchor="b" anchorCtr="0" compatLnSpc="1"/>
          <a:lstStyle>
            <a:lvl1pPr marL="0" marR="0" lvl="0" indent="0" algn="r" defTabSz="946495" rtl="0" fontAlgn="auto" hangingPunct="1">
              <a:lnSpc>
                <a:spcPct val="100000"/>
              </a:lnSpc>
              <a:spcBef>
                <a:spcPts val="0"/>
              </a:spcBef>
              <a:spcAft>
                <a:spcPts val="0"/>
              </a:spcAft>
              <a:buNone/>
              <a:tabLst/>
              <a:defRPr lang="sk-SK" sz="1200" b="0" i="0" u="none" strike="noStrike" kern="1200" cap="none" spc="0" baseline="0">
                <a:solidFill>
                  <a:srgbClr val="000000"/>
                </a:solidFill>
                <a:uFillTx/>
                <a:latin typeface="Calibri"/>
              </a:defRPr>
            </a:lvl1pPr>
          </a:lstStyle>
          <a:p>
            <a:pPr lvl="0"/>
            <a:fld id="{BCA70463-5086-4ACD-A337-1AE30669E009}" type="slidenum">
              <a:t>‹#›</a:t>
            </a:fld>
            <a:endParaRPr lang="sk-SK"/>
          </a:p>
        </p:txBody>
      </p:sp>
    </p:spTree>
    <p:extLst>
      <p:ext uri="{BB962C8B-B14F-4D97-AF65-F5344CB8AC3E}">
        <p14:creationId xmlns:p14="http://schemas.microsoft.com/office/powerpoint/2010/main" val="3600228121"/>
      </p:ext>
    </p:extLst>
  </p:cSld>
  <p:clrMap bg1="lt1" tx1="dk1" bg2="lt2" tx2="dk2" accent1="accent1" accent2="accent2" accent3="accent3" accent4="accent4" accent5="accent5" accent6="accent6" hlink="hlink" folHlink="folHlink"/>
  <p:notesStyle>
    <a:lvl1pPr marL="0" marR="0" lvl="0" indent="0" algn="l" defTabSz="914400" rtl="0" fontAlgn="auto" hangingPunct="1">
      <a:lnSpc>
        <a:spcPct val="100000"/>
      </a:lnSpc>
      <a:spcBef>
        <a:spcPts val="0"/>
      </a:spcBef>
      <a:spcAft>
        <a:spcPts val="0"/>
      </a:spcAft>
      <a:buNone/>
      <a:tabLst/>
      <a:defRPr lang="sk-SK" sz="1200" b="0" i="0" u="none" strike="noStrike" kern="1200" cap="none" spc="0" baseline="0">
        <a:solidFill>
          <a:srgbClr val="000000"/>
        </a:solidFill>
        <a:uFillTx/>
        <a:latin typeface="Calibri"/>
      </a:defRPr>
    </a:lvl1pPr>
    <a:lvl2pPr marL="457200" marR="0" lvl="1" indent="0" algn="l" defTabSz="914400" rtl="0" fontAlgn="auto" hangingPunct="1">
      <a:lnSpc>
        <a:spcPct val="100000"/>
      </a:lnSpc>
      <a:spcBef>
        <a:spcPts val="0"/>
      </a:spcBef>
      <a:spcAft>
        <a:spcPts val="0"/>
      </a:spcAft>
      <a:buNone/>
      <a:tabLst/>
      <a:defRPr lang="sk-SK" sz="1200" b="0" i="0" u="none" strike="noStrike" kern="1200" cap="none" spc="0" baseline="0">
        <a:solidFill>
          <a:srgbClr val="000000"/>
        </a:solidFill>
        <a:uFillTx/>
        <a:latin typeface="Calibri"/>
      </a:defRPr>
    </a:lvl2pPr>
    <a:lvl3pPr marL="914400" marR="0" lvl="2" indent="0" algn="l" defTabSz="914400" rtl="0" fontAlgn="auto" hangingPunct="1">
      <a:lnSpc>
        <a:spcPct val="100000"/>
      </a:lnSpc>
      <a:spcBef>
        <a:spcPts val="0"/>
      </a:spcBef>
      <a:spcAft>
        <a:spcPts val="0"/>
      </a:spcAft>
      <a:buNone/>
      <a:tabLst/>
      <a:defRPr lang="sk-SK" sz="1200" b="0" i="0" u="none" strike="noStrike" kern="1200" cap="none" spc="0" baseline="0">
        <a:solidFill>
          <a:srgbClr val="000000"/>
        </a:solidFill>
        <a:uFillTx/>
        <a:latin typeface="Calibri"/>
      </a:defRPr>
    </a:lvl3pPr>
    <a:lvl4pPr marL="1371600" marR="0" lvl="3" indent="0" algn="l" defTabSz="914400" rtl="0" fontAlgn="auto" hangingPunct="1">
      <a:lnSpc>
        <a:spcPct val="100000"/>
      </a:lnSpc>
      <a:spcBef>
        <a:spcPts val="0"/>
      </a:spcBef>
      <a:spcAft>
        <a:spcPts val="0"/>
      </a:spcAft>
      <a:buNone/>
      <a:tabLst/>
      <a:defRPr lang="sk-SK" sz="1200" b="0" i="0" u="none" strike="noStrike" kern="1200" cap="none" spc="0" baseline="0">
        <a:solidFill>
          <a:srgbClr val="000000"/>
        </a:solidFill>
        <a:uFillTx/>
        <a:latin typeface="Calibri"/>
      </a:defRPr>
    </a:lvl4pPr>
    <a:lvl5pPr marL="1828800" marR="0" lvl="4" indent="0" algn="l" defTabSz="914400" rtl="0" fontAlgn="auto" hangingPunct="1">
      <a:lnSpc>
        <a:spcPct val="100000"/>
      </a:lnSpc>
      <a:spcBef>
        <a:spcPts val="0"/>
      </a:spcBef>
      <a:spcAft>
        <a:spcPts val="0"/>
      </a:spcAft>
      <a:buNone/>
      <a:tabLst/>
      <a:defRPr lang="sk-SK" sz="1200" b="0" i="0" u="none" strike="noStrike" kern="1200" cap="none" spc="0" baseline="0">
        <a:solidFill>
          <a:srgbClr val="000000"/>
        </a:solidFill>
        <a:uFillTx/>
        <a:latin typeface="Calibri"/>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endParaRPr lang="sk-SK" dirty="0"/>
          </a:p>
        </p:txBody>
      </p:sp>
      <p:sp>
        <p:nvSpPr>
          <p:cNvPr id="4" name="Zástupný objekt pre číslo snímky 3"/>
          <p:cNvSpPr>
            <a:spLocks noGrp="1"/>
          </p:cNvSpPr>
          <p:nvPr>
            <p:ph type="sldNum" sz="quarter" idx="10"/>
          </p:nvPr>
        </p:nvSpPr>
        <p:spPr/>
        <p:txBody>
          <a:bodyPr/>
          <a:lstStyle/>
          <a:p>
            <a:pPr lvl="0"/>
            <a:fld id="{BCA70463-5086-4ACD-A337-1AE30669E009}" type="slidenum">
              <a:rPr lang="sk-SK" smtClean="0"/>
              <a:t>1</a:t>
            </a:fld>
            <a:endParaRPr lang="sk-SK"/>
          </a:p>
        </p:txBody>
      </p:sp>
    </p:spTree>
    <p:extLst>
      <p:ext uri="{BB962C8B-B14F-4D97-AF65-F5344CB8AC3E}">
        <p14:creationId xmlns:p14="http://schemas.microsoft.com/office/powerpoint/2010/main" val="38826670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endParaRPr lang="sk-SK" dirty="0"/>
          </a:p>
        </p:txBody>
      </p:sp>
      <p:sp>
        <p:nvSpPr>
          <p:cNvPr id="4" name="Zástupný objekt pre číslo snímky 3"/>
          <p:cNvSpPr>
            <a:spLocks noGrp="1"/>
          </p:cNvSpPr>
          <p:nvPr>
            <p:ph type="sldNum" sz="quarter" idx="10"/>
          </p:nvPr>
        </p:nvSpPr>
        <p:spPr/>
        <p:txBody>
          <a:bodyPr/>
          <a:lstStyle/>
          <a:p>
            <a:pPr lvl="0"/>
            <a:fld id="{BCA70463-5086-4ACD-A337-1AE30669E009}" type="slidenum">
              <a:rPr lang="sk-SK" smtClean="0"/>
              <a:t>10</a:t>
            </a:fld>
            <a:endParaRPr lang="sk-SK"/>
          </a:p>
        </p:txBody>
      </p:sp>
    </p:spTree>
    <p:extLst>
      <p:ext uri="{BB962C8B-B14F-4D97-AF65-F5344CB8AC3E}">
        <p14:creationId xmlns:p14="http://schemas.microsoft.com/office/powerpoint/2010/main" val="5989990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endParaRPr lang="sk-SK" dirty="0"/>
          </a:p>
        </p:txBody>
      </p:sp>
      <p:sp>
        <p:nvSpPr>
          <p:cNvPr id="4" name="Zástupný objekt pre číslo snímky 3"/>
          <p:cNvSpPr>
            <a:spLocks noGrp="1"/>
          </p:cNvSpPr>
          <p:nvPr>
            <p:ph type="sldNum" sz="quarter" idx="10"/>
          </p:nvPr>
        </p:nvSpPr>
        <p:spPr/>
        <p:txBody>
          <a:bodyPr/>
          <a:lstStyle/>
          <a:p>
            <a:pPr lvl="0"/>
            <a:fld id="{BCA70463-5086-4ACD-A337-1AE30669E009}" type="slidenum">
              <a:rPr lang="sk-SK" smtClean="0"/>
              <a:t>11</a:t>
            </a:fld>
            <a:endParaRPr lang="sk-SK"/>
          </a:p>
        </p:txBody>
      </p:sp>
    </p:spTree>
    <p:extLst>
      <p:ext uri="{BB962C8B-B14F-4D97-AF65-F5344CB8AC3E}">
        <p14:creationId xmlns:p14="http://schemas.microsoft.com/office/powerpoint/2010/main" val="5989990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endParaRPr lang="sk-SK" dirty="0"/>
          </a:p>
        </p:txBody>
      </p:sp>
      <p:sp>
        <p:nvSpPr>
          <p:cNvPr id="4" name="Zástupný objekt pre číslo snímky 3"/>
          <p:cNvSpPr>
            <a:spLocks noGrp="1"/>
          </p:cNvSpPr>
          <p:nvPr>
            <p:ph type="sldNum" sz="quarter" idx="10"/>
          </p:nvPr>
        </p:nvSpPr>
        <p:spPr/>
        <p:txBody>
          <a:bodyPr/>
          <a:lstStyle/>
          <a:p>
            <a:pPr lvl="0"/>
            <a:fld id="{BCA70463-5086-4ACD-A337-1AE30669E009}" type="slidenum">
              <a:rPr lang="sk-SK" smtClean="0"/>
              <a:t>12</a:t>
            </a:fld>
            <a:endParaRPr lang="sk-SK"/>
          </a:p>
        </p:txBody>
      </p:sp>
    </p:spTree>
    <p:extLst>
      <p:ext uri="{BB962C8B-B14F-4D97-AF65-F5344CB8AC3E}">
        <p14:creationId xmlns:p14="http://schemas.microsoft.com/office/powerpoint/2010/main" val="5989990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endParaRPr lang="sk-SK" dirty="0"/>
          </a:p>
        </p:txBody>
      </p:sp>
      <p:sp>
        <p:nvSpPr>
          <p:cNvPr id="4" name="Zástupný objekt pre číslo snímky 3"/>
          <p:cNvSpPr>
            <a:spLocks noGrp="1"/>
          </p:cNvSpPr>
          <p:nvPr>
            <p:ph type="sldNum" sz="quarter" idx="10"/>
          </p:nvPr>
        </p:nvSpPr>
        <p:spPr/>
        <p:txBody>
          <a:bodyPr/>
          <a:lstStyle/>
          <a:p>
            <a:pPr lvl="0"/>
            <a:fld id="{BCA70463-5086-4ACD-A337-1AE30669E009}" type="slidenum">
              <a:rPr lang="sk-SK" smtClean="0"/>
              <a:t>13</a:t>
            </a:fld>
            <a:endParaRPr lang="sk-SK"/>
          </a:p>
        </p:txBody>
      </p:sp>
    </p:spTree>
    <p:extLst>
      <p:ext uri="{BB962C8B-B14F-4D97-AF65-F5344CB8AC3E}">
        <p14:creationId xmlns:p14="http://schemas.microsoft.com/office/powerpoint/2010/main" val="5989990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endParaRPr lang="sk-SK"/>
          </a:p>
        </p:txBody>
      </p:sp>
      <p:sp>
        <p:nvSpPr>
          <p:cNvPr id="4" name="Zástupný objekt pre číslo snímky 3"/>
          <p:cNvSpPr>
            <a:spLocks noGrp="1"/>
          </p:cNvSpPr>
          <p:nvPr>
            <p:ph type="sldNum" sz="quarter" idx="10"/>
          </p:nvPr>
        </p:nvSpPr>
        <p:spPr/>
        <p:txBody>
          <a:bodyPr/>
          <a:lstStyle/>
          <a:p>
            <a:pPr lvl="0"/>
            <a:fld id="{BCA70463-5086-4ACD-A337-1AE30669E009}" type="slidenum">
              <a:rPr lang="sk-SK" smtClean="0"/>
              <a:t>14</a:t>
            </a:fld>
            <a:endParaRPr lang="sk-SK"/>
          </a:p>
        </p:txBody>
      </p:sp>
    </p:spTree>
    <p:extLst>
      <p:ext uri="{BB962C8B-B14F-4D97-AF65-F5344CB8AC3E}">
        <p14:creationId xmlns:p14="http://schemas.microsoft.com/office/powerpoint/2010/main" val="2298716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endParaRPr lang="sk-SK" dirty="0"/>
          </a:p>
        </p:txBody>
      </p:sp>
      <p:sp>
        <p:nvSpPr>
          <p:cNvPr id="4" name="Zástupný objekt pre číslo snímky 3"/>
          <p:cNvSpPr>
            <a:spLocks noGrp="1"/>
          </p:cNvSpPr>
          <p:nvPr>
            <p:ph type="sldNum" sz="quarter" idx="10"/>
          </p:nvPr>
        </p:nvSpPr>
        <p:spPr/>
        <p:txBody>
          <a:bodyPr/>
          <a:lstStyle/>
          <a:p>
            <a:pPr lvl="0"/>
            <a:fld id="{BCA70463-5086-4ACD-A337-1AE30669E009}" type="slidenum">
              <a:rPr lang="sk-SK" smtClean="0"/>
              <a:t>2</a:t>
            </a:fld>
            <a:endParaRPr lang="sk-SK"/>
          </a:p>
        </p:txBody>
      </p:sp>
    </p:spTree>
    <p:extLst>
      <p:ext uri="{BB962C8B-B14F-4D97-AF65-F5344CB8AC3E}">
        <p14:creationId xmlns:p14="http://schemas.microsoft.com/office/powerpoint/2010/main" val="32055747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endParaRPr lang="sk-SK" dirty="0"/>
          </a:p>
        </p:txBody>
      </p:sp>
      <p:sp>
        <p:nvSpPr>
          <p:cNvPr id="4" name="Zástupný objekt pre číslo snímky 3"/>
          <p:cNvSpPr>
            <a:spLocks noGrp="1"/>
          </p:cNvSpPr>
          <p:nvPr>
            <p:ph type="sldNum" sz="quarter" idx="10"/>
          </p:nvPr>
        </p:nvSpPr>
        <p:spPr/>
        <p:txBody>
          <a:bodyPr/>
          <a:lstStyle/>
          <a:p>
            <a:pPr lvl="0"/>
            <a:fld id="{BCA70463-5086-4ACD-A337-1AE30669E009}" type="slidenum">
              <a:rPr lang="sk-SK" smtClean="0"/>
              <a:t>3</a:t>
            </a:fld>
            <a:endParaRPr lang="sk-SK"/>
          </a:p>
        </p:txBody>
      </p:sp>
    </p:spTree>
    <p:extLst>
      <p:ext uri="{BB962C8B-B14F-4D97-AF65-F5344CB8AC3E}">
        <p14:creationId xmlns:p14="http://schemas.microsoft.com/office/powerpoint/2010/main" val="5989990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endParaRPr lang="sk-SK" dirty="0"/>
          </a:p>
        </p:txBody>
      </p:sp>
      <p:sp>
        <p:nvSpPr>
          <p:cNvPr id="4" name="Zástupný objekt pre číslo snímky 3"/>
          <p:cNvSpPr>
            <a:spLocks noGrp="1"/>
          </p:cNvSpPr>
          <p:nvPr>
            <p:ph type="sldNum" sz="quarter" idx="10"/>
          </p:nvPr>
        </p:nvSpPr>
        <p:spPr/>
        <p:txBody>
          <a:bodyPr/>
          <a:lstStyle/>
          <a:p>
            <a:pPr lvl="0"/>
            <a:fld id="{BCA70463-5086-4ACD-A337-1AE30669E009}" type="slidenum">
              <a:rPr lang="sk-SK" smtClean="0"/>
              <a:t>4</a:t>
            </a:fld>
            <a:endParaRPr lang="sk-SK"/>
          </a:p>
        </p:txBody>
      </p:sp>
    </p:spTree>
    <p:extLst>
      <p:ext uri="{BB962C8B-B14F-4D97-AF65-F5344CB8AC3E}">
        <p14:creationId xmlns:p14="http://schemas.microsoft.com/office/powerpoint/2010/main" val="5989990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endParaRPr lang="sk-SK" dirty="0"/>
          </a:p>
        </p:txBody>
      </p:sp>
      <p:sp>
        <p:nvSpPr>
          <p:cNvPr id="4" name="Zástupný objekt pre číslo snímky 3"/>
          <p:cNvSpPr>
            <a:spLocks noGrp="1"/>
          </p:cNvSpPr>
          <p:nvPr>
            <p:ph type="sldNum" sz="quarter" idx="10"/>
          </p:nvPr>
        </p:nvSpPr>
        <p:spPr/>
        <p:txBody>
          <a:bodyPr/>
          <a:lstStyle/>
          <a:p>
            <a:pPr lvl="0"/>
            <a:fld id="{BCA70463-5086-4ACD-A337-1AE30669E009}" type="slidenum">
              <a:rPr lang="sk-SK" smtClean="0"/>
              <a:t>5</a:t>
            </a:fld>
            <a:endParaRPr lang="sk-SK"/>
          </a:p>
        </p:txBody>
      </p:sp>
    </p:spTree>
    <p:extLst>
      <p:ext uri="{BB962C8B-B14F-4D97-AF65-F5344CB8AC3E}">
        <p14:creationId xmlns:p14="http://schemas.microsoft.com/office/powerpoint/2010/main" val="5989990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endParaRPr lang="sk-SK" dirty="0"/>
          </a:p>
        </p:txBody>
      </p:sp>
      <p:sp>
        <p:nvSpPr>
          <p:cNvPr id="4" name="Zástupný objekt pre číslo snímky 3"/>
          <p:cNvSpPr>
            <a:spLocks noGrp="1"/>
          </p:cNvSpPr>
          <p:nvPr>
            <p:ph type="sldNum" sz="quarter" idx="10"/>
          </p:nvPr>
        </p:nvSpPr>
        <p:spPr/>
        <p:txBody>
          <a:bodyPr/>
          <a:lstStyle/>
          <a:p>
            <a:pPr lvl="0"/>
            <a:fld id="{BCA70463-5086-4ACD-A337-1AE30669E009}" type="slidenum">
              <a:rPr lang="sk-SK" smtClean="0"/>
              <a:t>6</a:t>
            </a:fld>
            <a:endParaRPr lang="sk-SK"/>
          </a:p>
        </p:txBody>
      </p:sp>
    </p:spTree>
    <p:extLst>
      <p:ext uri="{BB962C8B-B14F-4D97-AF65-F5344CB8AC3E}">
        <p14:creationId xmlns:p14="http://schemas.microsoft.com/office/powerpoint/2010/main" val="5989990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endParaRPr lang="sk-SK" dirty="0"/>
          </a:p>
        </p:txBody>
      </p:sp>
      <p:sp>
        <p:nvSpPr>
          <p:cNvPr id="4" name="Zástupný objekt pre číslo snímky 3"/>
          <p:cNvSpPr>
            <a:spLocks noGrp="1"/>
          </p:cNvSpPr>
          <p:nvPr>
            <p:ph type="sldNum" sz="quarter" idx="10"/>
          </p:nvPr>
        </p:nvSpPr>
        <p:spPr/>
        <p:txBody>
          <a:bodyPr/>
          <a:lstStyle/>
          <a:p>
            <a:pPr lvl="0"/>
            <a:fld id="{BCA70463-5086-4ACD-A337-1AE30669E009}" type="slidenum">
              <a:rPr lang="sk-SK" smtClean="0"/>
              <a:t>7</a:t>
            </a:fld>
            <a:endParaRPr lang="sk-SK"/>
          </a:p>
        </p:txBody>
      </p:sp>
    </p:spTree>
    <p:extLst>
      <p:ext uri="{BB962C8B-B14F-4D97-AF65-F5344CB8AC3E}">
        <p14:creationId xmlns:p14="http://schemas.microsoft.com/office/powerpoint/2010/main" val="5989990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endParaRPr lang="sk-SK" dirty="0"/>
          </a:p>
        </p:txBody>
      </p:sp>
      <p:sp>
        <p:nvSpPr>
          <p:cNvPr id="4" name="Zástupný objekt pre číslo snímky 3"/>
          <p:cNvSpPr>
            <a:spLocks noGrp="1"/>
          </p:cNvSpPr>
          <p:nvPr>
            <p:ph type="sldNum" sz="quarter" idx="10"/>
          </p:nvPr>
        </p:nvSpPr>
        <p:spPr/>
        <p:txBody>
          <a:bodyPr/>
          <a:lstStyle/>
          <a:p>
            <a:pPr lvl="0"/>
            <a:fld id="{BCA70463-5086-4ACD-A337-1AE30669E009}" type="slidenum">
              <a:rPr lang="sk-SK" smtClean="0"/>
              <a:t>8</a:t>
            </a:fld>
            <a:endParaRPr lang="sk-SK"/>
          </a:p>
        </p:txBody>
      </p:sp>
    </p:spTree>
    <p:extLst>
      <p:ext uri="{BB962C8B-B14F-4D97-AF65-F5344CB8AC3E}">
        <p14:creationId xmlns:p14="http://schemas.microsoft.com/office/powerpoint/2010/main" val="5989990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endParaRPr lang="sk-SK" dirty="0"/>
          </a:p>
        </p:txBody>
      </p:sp>
      <p:sp>
        <p:nvSpPr>
          <p:cNvPr id="4" name="Zástupný objekt pre číslo snímky 3"/>
          <p:cNvSpPr>
            <a:spLocks noGrp="1"/>
          </p:cNvSpPr>
          <p:nvPr>
            <p:ph type="sldNum" sz="quarter" idx="10"/>
          </p:nvPr>
        </p:nvSpPr>
        <p:spPr/>
        <p:txBody>
          <a:bodyPr/>
          <a:lstStyle/>
          <a:p>
            <a:pPr lvl="0"/>
            <a:fld id="{BCA70463-5086-4ACD-A337-1AE30669E009}" type="slidenum">
              <a:rPr lang="sk-SK" smtClean="0"/>
              <a:t>9</a:t>
            </a:fld>
            <a:endParaRPr lang="sk-SK"/>
          </a:p>
        </p:txBody>
      </p:sp>
    </p:spTree>
    <p:extLst>
      <p:ext uri="{BB962C8B-B14F-4D97-AF65-F5344CB8AC3E}">
        <p14:creationId xmlns:p14="http://schemas.microsoft.com/office/powerpoint/2010/main" val="5989990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Úvodná snímka">
    <p:spTree>
      <p:nvGrpSpPr>
        <p:cNvPr id="1" name=""/>
        <p:cNvGrpSpPr/>
        <p:nvPr/>
      </p:nvGrpSpPr>
      <p:grpSpPr>
        <a:xfrm>
          <a:off x="0" y="0"/>
          <a:ext cx="0" cy="0"/>
          <a:chOff x="0" y="0"/>
          <a:chExt cx="0" cy="0"/>
        </a:xfrm>
      </p:grpSpPr>
      <p:sp>
        <p:nvSpPr>
          <p:cNvPr id="2" name="Rectangle 7"/>
          <p:cNvSpPr/>
          <p:nvPr/>
        </p:nvSpPr>
        <p:spPr>
          <a:xfrm>
            <a:off x="777240" y="0"/>
            <a:ext cx="7543800" cy="3047996"/>
          </a:xfrm>
          <a:prstGeom prst="rect">
            <a:avLst/>
          </a:prstGeom>
          <a:solidFill>
            <a:srgbClr val="94B6D2"/>
          </a:solidFill>
          <a:ln>
            <a:no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Times New Roman"/>
            </a:endParaRPr>
          </a:p>
        </p:txBody>
      </p:sp>
      <p:sp>
        <p:nvSpPr>
          <p:cNvPr id="3" name="Title 1"/>
          <p:cNvSpPr txBox="1">
            <a:spLocks noGrp="1"/>
          </p:cNvSpPr>
          <p:nvPr>
            <p:ph type="ctrTitle"/>
          </p:nvPr>
        </p:nvSpPr>
        <p:spPr>
          <a:xfrm>
            <a:off x="761996" y="3200400"/>
            <a:ext cx="7543800" cy="1524003"/>
          </a:xfrm>
        </p:spPr>
        <p:txBody>
          <a:bodyPr/>
          <a:lstStyle>
            <a:lvl1pPr>
              <a:defRPr sz="8000"/>
            </a:lvl1pPr>
          </a:lstStyle>
          <a:p>
            <a:pPr lvl="0"/>
            <a:r>
              <a:rPr lang="sk-SK"/>
              <a:t>Upravte štýly predlohy textu</a:t>
            </a:r>
            <a:endParaRPr lang="en-US"/>
          </a:p>
        </p:txBody>
      </p:sp>
      <p:sp>
        <p:nvSpPr>
          <p:cNvPr id="4" name="Subtitle 2"/>
          <p:cNvSpPr txBox="1">
            <a:spLocks noGrp="1"/>
          </p:cNvSpPr>
          <p:nvPr>
            <p:ph type="subTitle" idx="1"/>
          </p:nvPr>
        </p:nvSpPr>
        <p:spPr>
          <a:xfrm>
            <a:off x="761996" y="4724403"/>
            <a:ext cx="6858000" cy="990596"/>
          </a:xfrm>
        </p:spPr>
        <p:txBody>
          <a:bodyPr anchor="t"/>
          <a:lstStyle>
            <a:lvl1pPr marL="0" indent="0">
              <a:spcBef>
                <a:spcPts val="700"/>
              </a:spcBef>
              <a:buNone/>
              <a:defRPr sz="2800"/>
            </a:lvl1pPr>
          </a:lstStyle>
          <a:p>
            <a:pPr lvl="0"/>
            <a:r>
              <a:rPr lang="sk-SK"/>
              <a:t>Upravte štýl predlohy podnadpisov</a:t>
            </a:r>
            <a:endParaRPr lang="en-US"/>
          </a:p>
        </p:txBody>
      </p:sp>
      <p:sp>
        <p:nvSpPr>
          <p:cNvPr id="5" name="Date Placeholder 3"/>
          <p:cNvSpPr txBox="1">
            <a:spLocks noGrp="1"/>
          </p:cNvSpPr>
          <p:nvPr>
            <p:ph type="dt" sz="half" idx="7"/>
          </p:nvPr>
        </p:nvSpPr>
        <p:spPr/>
        <p:txBody>
          <a:bodyPr/>
          <a:lstStyle>
            <a:lvl1pPr>
              <a:defRPr/>
            </a:lvl1pPr>
          </a:lstStyle>
          <a:p>
            <a:pPr lvl="0"/>
            <a:fld id="{F917428F-DB31-4412-854A-C6D479C05AF5}" type="datetime1">
              <a:rPr lang="sk-SK"/>
              <a:pPr lvl="0"/>
              <a:t>23. 6. 2020</a:t>
            </a:fld>
            <a:endParaRPr lang="sk-SK"/>
          </a:p>
        </p:txBody>
      </p:sp>
      <p:sp>
        <p:nvSpPr>
          <p:cNvPr id="6" name="Footer Placeholder 4"/>
          <p:cNvSpPr txBox="1">
            <a:spLocks noGrp="1"/>
          </p:cNvSpPr>
          <p:nvPr>
            <p:ph type="ftr" sz="quarter" idx="9"/>
          </p:nvPr>
        </p:nvSpPr>
        <p:spPr/>
        <p:txBody>
          <a:bodyPr/>
          <a:lstStyle>
            <a:lvl1pPr>
              <a:defRPr/>
            </a:lvl1pPr>
          </a:lstStyle>
          <a:p>
            <a:pPr lvl="0"/>
            <a:endParaRPr lang="sk-SK"/>
          </a:p>
        </p:txBody>
      </p:sp>
      <p:sp>
        <p:nvSpPr>
          <p:cNvPr id="7" name="Slide Number Placeholder 5"/>
          <p:cNvSpPr txBox="1">
            <a:spLocks noGrp="1"/>
          </p:cNvSpPr>
          <p:nvPr>
            <p:ph type="sldNum" sz="quarter" idx="8"/>
          </p:nvPr>
        </p:nvSpPr>
        <p:spPr/>
        <p:txBody>
          <a:bodyPr/>
          <a:lstStyle>
            <a:lvl1pPr>
              <a:defRPr/>
            </a:lvl1pPr>
          </a:lstStyle>
          <a:p>
            <a:pPr lvl="0"/>
            <a:fld id="{893456F9-EAF9-4432-872D-AB8A3BB2EEFC}" type="slidenum">
              <a:t>‹#›</a:t>
            </a:fld>
            <a:endParaRPr lang="sk-SK"/>
          </a:p>
        </p:txBody>
      </p:sp>
      <p:sp>
        <p:nvSpPr>
          <p:cNvPr id="8" name="Rectangle 6"/>
          <p:cNvSpPr/>
          <p:nvPr/>
        </p:nvSpPr>
        <p:spPr>
          <a:xfrm>
            <a:off x="777240" y="6172200"/>
            <a:ext cx="7543800" cy="27432"/>
          </a:xfrm>
          <a:prstGeom prst="rect">
            <a:avLst/>
          </a:prstGeom>
          <a:solidFill>
            <a:srgbClr val="94B6D2"/>
          </a:solidFill>
          <a:ln>
            <a:no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Times New Roman"/>
            </a:endParaRPr>
          </a:p>
        </p:txBody>
      </p:sp>
    </p:spTree>
    <p:extLst>
      <p:ext uri="{BB962C8B-B14F-4D97-AF65-F5344CB8AC3E}">
        <p14:creationId xmlns:p14="http://schemas.microsoft.com/office/powerpoint/2010/main" val="312863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zvislý text">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lvl1pPr>
              <a:defRPr/>
            </a:lvl1pPr>
          </a:lstStyle>
          <a:p>
            <a:pPr lvl="0"/>
            <a:r>
              <a:rPr lang="sk-SK"/>
              <a:t>Upravte štýly predlohy textu</a:t>
            </a:r>
            <a:endParaRPr lang="en-US"/>
          </a:p>
        </p:txBody>
      </p:sp>
      <p:sp>
        <p:nvSpPr>
          <p:cNvPr id="3" name="Vertical Text Placeholder 2"/>
          <p:cNvSpPr txBox="1">
            <a:spLocks noGrp="1"/>
          </p:cNvSpPr>
          <p:nvPr>
            <p:ph type="body" orient="vert" idx="1"/>
          </p:nvPr>
        </p:nvSpPr>
        <p:spPr>
          <a:xfrm>
            <a:off x="914400" y="685800"/>
            <a:ext cx="7239003" cy="3886200"/>
          </a:xfrm>
        </p:spPr>
        <p:txBody>
          <a:bodyPr vert="eaVert" anchor="t"/>
          <a:lstStyle>
            <a:lvl1pPr>
              <a:defRPr/>
            </a:lvl1pPr>
            <a:lvl2pPr>
              <a:defRPr/>
            </a:lvl2pPr>
            <a:lvl3pPr>
              <a:defRPr/>
            </a:lvl3pPr>
            <a:lvl4pPr>
              <a:defRPr/>
            </a:lvl4pPr>
            <a:lvl5pPr>
              <a:defRPr/>
            </a:lvl5pPr>
          </a:lstStyle>
          <a:p>
            <a:pPr lvl="0"/>
            <a:r>
              <a:rPr lang="sk-SK"/>
              <a:t>Upravte štýl predlohy textu.</a:t>
            </a:r>
          </a:p>
          <a:p>
            <a:pPr lvl="1"/>
            <a:r>
              <a:rPr lang="sk-SK"/>
              <a:t>Druhá úroveň</a:t>
            </a:r>
          </a:p>
          <a:p>
            <a:pPr lvl="2"/>
            <a:r>
              <a:rPr lang="sk-SK"/>
              <a:t>Tretia úroveň</a:t>
            </a:r>
          </a:p>
          <a:p>
            <a:pPr lvl="3"/>
            <a:r>
              <a:rPr lang="sk-SK"/>
              <a:t>Štvrtá úroveň</a:t>
            </a:r>
          </a:p>
          <a:p>
            <a:pPr lvl="4"/>
            <a:r>
              <a:rPr lang="sk-SK"/>
              <a:t>Piata úroveň</a:t>
            </a:r>
            <a:endParaRPr lang="en-US"/>
          </a:p>
        </p:txBody>
      </p:sp>
      <p:sp>
        <p:nvSpPr>
          <p:cNvPr id="4" name="Date Placeholder 3"/>
          <p:cNvSpPr txBox="1">
            <a:spLocks noGrp="1"/>
          </p:cNvSpPr>
          <p:nvPr>
            <p:ph type="dt" sz="half" idx="7"/>
          </p:nvPr>
        </p:nvSpPr>
        <p:spPr/>
        <p:txBody>
          <a:bodyPr/>
          <a:lstStyle>
            <a:lvl1pPr>
              <a:defRPr/>
            </a:lvl1pPr>
          </a:lstStyle>
          <a:p>
            <a:pPr lvl="0"/>
            <a:fld id="{D294C168-8654-4DA0-99DF-BAD4350E5AB2}" type="datetime1">
              <a:rPr lang="sk-SK"/>
              <a:pPr lvl="0"/>
              <a:t>23. 6. 2020</a:t>
            </a:fld>
            <a:endParaRPr lang="sk-SK"/>
          </a:p>
        </p:txBody>
      </p:sp>
      <p:sp>
        <p:nvSpPr>
          <p:cNvPr id="5" name="Footer Placeholder 4"/>
          <p:cNvSpPr txBox="1">
            <a:spLocks noGrp="1"/>
          </p:cNvSpPr>
          <p:nvPr>
            <p:ph type="ftr" sz="quarter" idx="9"/>
          </p:nvPr>
        </p:nvSpPr>
        <p:spPr/>
        <p:txBody>
          <a:bodyPr/>
          <a:lstStyle>
            <a:lvl1pPr>
              <a:defRPr/>
            </a:lvl1pPr>
          </a:lstStyle>
          <a:p>
            <a:pPr lvl="0"/>
            <a:endParaRPr lang="sk-SK"/>
          </a:p>
        </p:txBody>
      </p:sp>
      <p:sp>
        <p:nvSpPr>
          <p:cNvPr id="6" name="Slide Number Placeholder 5"/>
          <p:cNvSpPr txBox="1">
            <a:spLocks noGrp="1"/>
          </p:cNvSpPr>
          <p:nvPr>
            <p:ph type="sldNum" sz="quarter" idx="8"/>
          </p:nvPr>
        </p:nvSpPr>
        <p:spPr/>
        <p:txBody>
          <a:bodyPr/>
          <a:lstStyle>
            <a:lvl1pPr>
              <a:defRPr/>
            </a:lvl1pPr>
          </a:lstStyle>
          <a:p>
            <a:pPr lvl="0"/>
            <a:fld id="{DE63AE4C-0B9F-47E8-8458-F079934445E2}" type="slidenum">
              <a:t>‹#›</a:t>
            </a:fld>
            <a:endParaRPr lang="sk-SK"/>
          </a:p>
        </p:txBody>
      </p:sp>
    </p:spTree>
    <p:extLst>
      <p:ext uri="{BB962C8B-B14F-4D97-AF65-F5344CB8AC3E}">
        <p14:creationId xmlns:p14="http://schemas.microsoft.com/office/powerpoint/2010/main" val="22982435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Zvislý nadpis a text">
    <p:spTree>
      <p:nvGrpSpPr>
        <p:cNvPr id="1" name=""/>
        <p:cNvGrpSpPr/>
        <p:nvPr/>
      </p:nvGrpSpPr>
      <p:grpSpPr>
        <a:xfrm>
          <a:off x="0" y="0"/>
          <a:ext cx="0" cy="0"/>
          <a:chOff x="0" y="0"/>
          <a:chExt cx="0" cy="0"/>
        </a:xfrm>
      </p:grpSpPr>
      <p:sp>
        <p:nvSpPr>
          <p:cNvPr id="2" name="Vertical Title 1"/>
          <p:cNvSpPr txBox="1">
            <a:spLocks noGrp="1"/>
          </p:cNvSpPr>
          <p:nvPr>
            <p:ph type="title" orient="vert"/>
          </p:nvPr>
        </p:nvSpPr>
        <p:spPr>
          <a:xfrm>
            <a:off x="761996" y="685800"/>
            <a:ext cx="1828800" cy="5410203"/>
          </a:xfrm>
        </p:spPr>
        <p:txBody>
          <a:bodyPr vert="eaVert"/>
          <a:lstStyle>
            <a:lvl1pPr>
              <a:defRPr/>
            </a:lvl1pPr>
          </a:lstStyle>
          <a:p>
            <a:pPr lvl="0"/>
            <a:r>
              <a:rPr lang="sk-SK"/>
              <a:t>Upravte štýly predlohy textu</a:t>
            </a:r>
            <a:endParaRPr lang="en-US"/>
          </a:p>
        </p:txBody>
      </p:sp>
      <p:sp>
        <p:nvSpPr>
          <p:cNvPr id="3" name="Vertical Text Placeholder 2"/>
          <p:cNvSpPr txBox="1">
            <a:spLocks noGrp="1"/>
          </p:cNvSpPr>
          <p:nvPr>
            <p:ph type="body" orient="vert" idx="1"/>
          </p:nvPr>
        </p:nvSpPr>
        <p:spPr>
          <a:xfrm>
            <a:off x="2590796" y="685800"/>
            <a:ext cx="5715000" cy="4876796"/>
          </a:xfrm>
        </p:spPr>
        <p:txBody>
          <a:bodyPr vert="eaVert" anchor="t"/>
          <a:lstStyle>
            <a:lvl1pPr>
              <a:defRPr/>
            </a:lvl1pPr>
            <a:lvl2pPr>
              <a:defRPr/>
            </a:lvl2pPr>
            <a:lvl3pPr>
              <a:defRPr/>
            </a:lvl3pPr>
            <a:lvl4pPr>
              <a:defRPr/>
            </a:lvl4pPr>
            <a:lvl5pPr>
              <a:defRPr/>
            </a:lvl5pPr>
          </a:lstStyle>
          <a:p>
            <a:pPr lvl="0"/>
            <a:r>
              <a:rPr lang="sk-SK"/>
              <a:t>Upravte štýl predlohy textu.</a:t>
            </a:r>
          </a:p>
          <a:p>
            <a:pPr lvl="1"/>
            <a:r>
              <a:rPr lang="sk-SK"/>
              <a:t>Druhá úroveň</a:t>
            </a:r>
          </a:p>
          <a:p>
            <a:pPr lvl="2"/>
            <a:r>
              <a:rPr lang="sk-SK"/>
              <a:t>Tretia úroveň</a:t>
            </a:r>
          </a:p>
          <a:p>
            <a:pPr lvl="3"/>
            <a:r>
              <a:rPr lang="sk-SK"/>
              <a:t>Štvrtá úroveň</a:t>
            </a:r>
          </a:p>
          <a:p>
            <a:pPr lvl="4"/>
            <a:r>
              <a:rPr lang="sk-SK"/>
              <a:t>Piata úroveň</a:t>
            </a:r>
            <a:endParaRPr lang="en-US"/>
          </a:p>
        </p:txBody>
      </p:sp>
      <p:sp>
        <p:nvSpPr>
          <p:cNvPr id="4" name="Date Placeholder 3"/>
          <p:cNvSpPr txBox="1">
            <a:spLocks noGrp="1"/>
          </p:cNvSpPr>
          <p:nvPr>
            <p:ph type="dt" sz="half" idx="7"/>
          </p:nvPr>
        </p:nvSpPr>
        <p:spPr/>
        <p:txBody>
          <a:bodyPr/>
          <a:lstStyle>
            <a:lvl1pPr>
              <a:defRPr/>
            </a:lvl1pPr>
          </a:lstStyle>
          <a:p>
            <a:pPr lvl="0"/>
            <a:fld id="{37EF261B-9D9A-4966-B496-8DE5E448BEB0}" type="datetime1">
              <a:rPr lang="sk-SK"/>
              <a:pPr lvl="0"/>
              <a:t>23. 6. 2020</a:t>
            </a:fld>
            <a:endParaRPr lang="sk-SK"/>
          </a:p>
        </p:txBody>
      </p:sp>
      <p:sp>
        <p:nvSpPr>
          <p:cNvPr id="5" name="Footer Placeholder 4"/>
          <p:cNvSpPr txBox="1">
            <a:spLocks noGrp="1"/>
          </p:cNvSpPr>
          <p:nvPr>
            <p:ph type="ftr" sz="quarter" idx="9"/>
          </p:nvPr>
        </p:nvSpPr>
        <p:spPr/>
        <p:txBody>
          <a:bodyPr/>
          <a:lstStyle>
            <a:lvl1pPr>
              <a:defRPr/>
            </a:lvl1pPr>
          </a:lstStyle>
          <a:p>
            <a:pPr lvl="0"/>
            <a:endParaRPr lang="sk-SK"/>
          </a:p>
        </p:txBody>
      </p:sp>
      <p:sp>
        <p:nvSpPr>
          <p:cNvPr id="6" name="Slide Number Placeholder 5"/>
          <p:cNvSpPr txBox="1">
            <a:spLocks noGrp="1"/>
          </p:cNvSpPr>
          <p:nvPr>
            <p:ph type="sldNum" sz="quarter" idx="8"/>
          </p:nvPr>
        </p:nvSpPr>
        <p:spPr/>
        <p:txBody>
          <a:bodyPr/>
          <a:lstStyle>
            <a:lvl1pPr>
              <a:defRPr/>
            </a:lvl1pPr>
          </a:lstStyle>
          <a:p>
            <a:pPr lvl="0"/>
            <a:fld id="{3A36AD76-5A92-44C7-B58A-178ECF82091F}" type="slidenum">
              <a:t>‹#›</a:t>
            </a:fld>
            <a:endParaRPr lang="sk-SK"/>
          </a:p>
        </p:txBody>
      </p:sp>
    </p:spTree>
    <p:extLst>
      <p:ext uri="{BB962C8B-B14F-4D97-AF65-F5344CB8AC3E}">
        <p14:creationId xmlns:p14="http://schemas.microsoft.com/office/powerpoint/2010/main" val="31207249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lvl1pPr>
              <a:defRPr/>
            </a:lvl1pPr>
          </a:lstStyle>
          <a:p>
            <a:pPr lvl="0"/>
            <a:r>
              <a:rPr lang="sk-SK"/>
              <a:t>Upravte štýly predlohy textu</a:t>
            </a:r>
            <a:endParaRPr lang="en-US"/>
          </a:p>
        </p:txBody>
      </p:sp>
      <p:sp>
        <p:nvSpPr>
          <p:cNvPr id="3" name="Content Placeholder 2"/>
          <p:cNvSpPr txBox="1">
            <a:spLocks noGrp="1"/>
          </p:cNvSpPr>
          <p:nvPr>
            <p:ph idx="1"/>
          </p:nvPr>
        </p:nvSpPr>
        <p:spPr/>
        <p:txBody>
          <a:bodyPr/>
          <a:lstStyle>
            <a:lvl1pPr>
              <a:defRPr/>
            </a:lvl1pPr>
            <a:lvl2pPr>
              <a:defRPr/>
            </a:lvl2pPr>
            <a:lvl3pPr>
              <a:defRPr/>
            </a:lvl3pPr>
            <a:lvl4pPr>
              <a:defRPr/>
            </a:lvl4pPr>
            <a:lvl5pPr>
              <a:defRPr/>
            </a:lvl5pPr>
          </a:lstStyle>
          <a:p>
            <a:pPr lvl="0"/>
            <a:r>
              <a:rPr lang="sk-SK"/>
              <a:t>Upravte štýl predlohy textu.</a:t>
            </a:r>
          </a:p>
          <a:p>
            <a:pPr lvl="1"/>
            <a:r>
              <a:rPr lang="sk-SK"/>
              <a:t>Druhá úroveň</a:t>
            </a:r>
          </a:p>
          <a:p>
            <a:pPr lvl="2"/>
            <a:r>
              <a:rPr lang="sk-SK"/>
              <a:t>Tretia úroveň</a:t>
            </a:r>
          </a:p>
          <a:p>
            <a:pPr lvl="3"/>
            <a:r>
              <a:rPr lang="sk-SK"/>
              <a:t>Štvrtá úroveň</a:t>
            </a:r>
          </a:p>
          <a:p>
            <a:pPr lvl="4"/>
            <a:r>
              <a:rPr lang="sk-SK"/>
              <a:t>Piata úroveň</a:t>
            </a:r>
            <a:endParaRPr lang="en-US"/>
          </a:p>
        </p:txBody>
      </p:sp>
      <p:sp>
        <p:nvSpPr>
          <p:cNvPr id="4" name="Date Placeholder 3"/>
          <p:cNvSpPr txBox="1">
            <a:spLocks noGrp="1"/>
          </p:cNvSpPr>
          <p:nvPr>
            <p:ph type="dt" sz="half" idx="7"/>
          </p:nvPr>
        </p:nvSpPr>
        <p:spPr/>
        <p:txBody>
          <a:bodyPr/>
          <a:lstStyle>
            <a:lvl1pPr>
              <a:defRPr/>
            </a:lvl1pPr>
          </a:lstStyle>
          <a:p>
            <a:pPr lvl="0"/>
            <a:fld id="{73CEA6E5-266D-4373-8654-BE818AD77AF1}" type="datetime1">
              <a:rPr lang="sk-SK"/>
              <a:pPr lvl="0"/>
              <a:t>23. 6. 2020</a:t>
            </a:fld>
            <a:endParaRPr lang="sk-SK"/>
          </a:p>
        </p:txBody>
      </p:sp>
      <p:sp>
        <p:nvSpPr>
          <p:cNvPr id="5" name="Footer Placeholder 4"/>
          <p:cNvSpPr txBox="1">
            <a:spLocks noGrp="1"/>
          </p:cNvSpPr>
          <p:nvPr>
            <p:ph type="ftr" sz="quarter" idx="9"/>
          </p:nvPr>
        </p:nvSpPr>
        <p:spPr/>
        <p:txBody>
          <a:bodyPr/>
          <a:lstStyle>
            <a:lvl1pPr>
              <a:defRPr/>
            </a:lvl1pPr>
          </a:lstStyle>
          <a:p>
            <a:pPr lvl="0"/>
            <a:endParaRPr lang="sk-SK"/>
          </a:p>
        </p:txBody>
      </p:sp>
      <p:sp>
        <p:nvSpPr>
          <p:cNvPr id="6" name="Slide Number Placeholder 5"/>
          <p:cNvSpPr txBox="1">
            <a:spLocks noGrp="1"/>
          </p:cNvSpPr>
          <p:nvPr>
            <p:ph type="sldNum" sz="quarter" idx="8"/>
          </p:nvPr>
        </p:nvSpPr>
        <p:spPr/>
        <p:txBody>
          <a:bodyPr/>
          <a:lstStyle>
            <a:lvl1pPr>
              <a:defRPr/>
            </a:lvl1pPr>
          </a:lstStyle>
          <a:p>
            <a:pPr lvl="0"/>
            <a:fld id="{E0B1B424-0F44-457A-A339-D5395FE6A971}" type="slidenum">
              <a:t>‹#›</a:t>
            </a:fld>
            <a:endParaRPr lang="sk-SK"/>
          </a:p>
        </p:txBody>
      </p:sp>
    </p:spTree>
    <p:extLst>
      <p:ext uri="{BB962C8B-B14F-4D97-AF65-F5344CB8AC3E}">
        <p14:creationId xmlns:p14="http://schemas.microsoft.com/office/powerpoint/2010/main" val="41672615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Hlavička sekcie">
    <p:spTree>
      <p:nvGrpSpPr>
        <p:cNvPr id="1" name=""/>
        <p:cNvGrpSpPr/>
        <p:nvPr/>
      </p:nvGrpSpPr>
      <p:grpSpPr>
        <a:xfrm>
          <a:off x="0" y="0"/>
          <a:ext cx="0" cy="0"/>
          <a:chOff x="0" y="0"/>
          <a:chExt cx="0" cy="0"/>
        </a:xfrm>
      </p:grpSpPr>
      <p:sp>
        <p:nvSpPr>
          <p:cNvPr id="2" name="Rectangle 6"/>
          <p:cNvSpPr/>
          <p:nvPr/>
        </p:nvSpPr>
        <p:spPr>
          <a:xfrm>
            <a:off x="777240" y="0"/>
            <a:ext cx="7543800" cy="3047996"/>
          </a:xfrm>
          <a:prstGeom prst="rect">
            <a:avLst/>
          </a:prstGeom>
          <a:solidFill>
            <a:srgbClr val="94B6D2"/>
          </a:solidFill>
          <a:ln>
            <a:no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Times New Roman"/>
            </a:endParaRPr>
          </a:p>
        </p:txBody>
      </p:sp>
      <p:sp>
        <p:nvSpPr>
          <p:cNvPr id="3" name="Title 1"/>
          <p:cNvSpPr txBox="1">
            <a:spLocks noGrp="1"/>
          </p:cNvSpPr>
          <p:nvPr>
            <p:ph type="title"/>
          </p:nvPr>
        </p:nvSpPr>
        <p:spPr>
          <a:xfrm>
            <a:off x="761996" y="3276596"/>
            <a:ext cx="7543800" cy="1676396"/>
          </a:xfrm>
        </p:spPr>
        <p:txBody>
          <a:bodyPr/>
          <a:lstStyle>
            <a:lvl1pPr>
              <a:defRPr cap="all"/>
            </a:lvl1pPr>
          </a:lstStyle>
          <a:p>
            <a:pPr lvl="0"/>
            <a:r>
              <a:rPr lang="sk-SK"/>
              <a:t>Upravte štýly predlohy textu</a:t>
            </a:r>
            <a:endParaRPr lang="en-US"/>
          </a:p>
        </p:txBody>
      </p:sp>
      <p:sp>
        <p:nvSpPr>
          <p:cNvPr id="4" name="Text Placeholder 2"/>
          <p:cNvSpPr txBox="1">
            <a:spLocks noGrp="1"/>
          </p:cNvSpPr>
          <p:nvPr>
            <p:ph type="body" idx="1"/>
          </p:nvPr>
        </p:nvSpPr>
        <p:spPr>
          <a:xfrm>
            <a:off x="761996" y="4953003"/>
            <a:ext cx="6858000" cy="914400"/>
          </a:xfrm>
        </p:spPr>
        <p:txBody>
          <a:bodyPr anchor="t"/>
          <a:lstStyle>
            <a:lvl1pPr marL="0" indent="0">
              <a:spcBef>
                <a:spcPts val="700"/>
              </a:spcBef>
              <a:buNone/>
              <a:defRPr sz="2800"/>
            </a:lvl1pPr>
          </a:lstStyle>
          <a:p>
            <a:pPr lvl="0"/>
            <a:r>
              <a:rPr lang="sk-SK"/>
              <a:t>Upravte štýl predlohy textu.</a:t>
            </a:r>
          </a:p>
        </p:txBody>
      </p:sp>
      <p:sp>
        <p:nvSpPr>
          <p:cNvPr id="5" name="Date Placeholder 3"/>
          <p:cNvSpPr txBox="1">
            <a:spLocks noGrp="1"/>
          </p:cNvSpPr>
          <p:nvPr>
            <p:ph type="dt" sz="half" idx="7"/>
          </p:nvPr>
        </p:nvSpPr>
        <p:spPr/>
        <p:txBody>
          <a:bodyPr/>
          <a:lstStyle>
            <a:lvl1pPr>
              <a:defRPr/>
            </a:lvl1pPr>
          </a:lstStyle>
          <a:p>
            <a:pPr lvl="0"/>
            <a:fld id="{783C23F5-A751-4BA6-A076-4FA9C2536D45}" type="datetime1">
              <a:rPr lang="sk-SK"/>
              <a:pPr lvl="0"/>
              <a:t>23. 6. 2020</a:t>
            </a:fld>
            <a:endParaRPr lang="sk-SK"/>
          </a:p>
        </p:txBody>
      </p:sp>
      <p:sp>
        <p:nvSpPr>
          <p:cNvPr id="6" name="Footer Placeholder 4"/>
          <p:cNvSpPr txBox="1">
            <a:spLocks noGrp="1"/>
          </p:cNvSpPr>
          <p:nvPr>
            <p:ph type="ftr" sz="quarter" idx="9"/>
          </p:nvPr>
        </p:nvSpPr>
        <p:spPr/>
        <p:txBody>
          <a:bodyPr/>
          <a:lstStyle>
            <a:lvl1pPr>
              <a:defRPr/>
            </a:lvl1pPr>
          </a:lstStyle>
          <a:p>
            <a:pPr lvl="0"/>
            <a:endParaRPr lang="sk-SK"/>
          </a:p>
        </p:txBody>
      </p:sp>
      <p:sp>
        <p:nvSpPr>
          <p:cNvPr id="7" name="Slide Number Placeholder 5"/>
          <p:cNvSpPr txBox="1">
            <a:spLocks noGrp="1"/>
          </p:cNvSpPr>
          <p:nvPr>
            <p:ph type="sldNum" sz="quarter" idx="8"/>
          </p:nvPr>
        </p:nvSpPr>
        <p:spPr/>
        <p:txBody>
          <a:bodyPr/>
          <a:lstStyle>
            <a:lvl1pPr>
              <a:defRPr/>
            </a:lvl1pPr>
          </a:lstStyle>
          <a:p>
            <a:pPr lvl="0"/>
            <a:fld id="{1B59F299-55E5-40FE-8166-CB06F1886CC5}" type="slidenum">
              <a:t>‹#›</a:t>
            </a:fld>
            <a:endParaRPr lang="sk-SK"/>
          </a:p>
        </p:txBody>
      </p:sp>
      <p:sp>
        <p:nvSpPr>
          <p:cNvPr id="8" name="Rectangle 7"/>
          <p:cNvSpPr/>
          <p:nvPr/>
        </p:nvSpPr>
        <p:spPr>
          <a:xfrm>
            <a:off x="777240" y="6172200"/>
            <a:ext cx="7543800" cy="27432"/>
          </a:xfrm>
          <a:prstGeom prst="rect">
            <a:avLst/>
          </a:prstGeom>
          <a:solidFill>
            <a:srgbClr val="94B6D2"/>
          </a:solidFill>
          <a:ln>
            <a:no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Times New Roman"/>
            </a:endParaRPr>
          </a:p>
        </p:txBody>
      </p:sp>
    </p:spTree>
    <p:extLst>
      <p:ext uri="{BB962C8B-B14F-4D97-AF65-F5344CB8AC3E}">
        <p14:creationId xmlns:p14="http://schemas.microsoft.com/office/powerpoint/2010/main" val="41328049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lvl1pPr>
              <a:defRPr/>
            </a:lvl1pPr>
          </a:lstStyle>
          <a:p>
            <a:pPr lvl="0"/>
            <a:r>
              <a:rPr lang="sk-SK"/>
              <a:t>Upravte štýly predlohy textu</a:t>
            </a:r>
            <a:endParaRPr lang="en-US"/>
          </a:p>
        </p:txBody>
      </p:sp>
      <p:sp>
        <p:nvSpPr>
          <p:cNvPr id="3" name="Content Placeholder 2"/>
          <p:cNvSpPr txBox="1">
            <a:spLocks noGrp="1"/>
          </p:cNvSpPr>
          <p:nvPr>
            <p:ph idx="1"/>
          </p:nvPr>
        </p:nvSpPr>
        <p:spPr>
          <a:xfrm>
            <a:off x="761996" y="609603"/>
            <a:ext cx="3657600" cy="3767327"/>
          </a:xfrm>
        </p:spPr>
        <p:txBody>
          <a:bodyPr/>
          <a:lstStyle>
            <a:lvl1pPr>
              <a:spcBef>
                <a:spcPts val="700"/>
              </a:spcBef>
              <a:defRPr sz="2800"/>
            </a:lvl1pPr>
            <a:lvl2pPr>
              <a:spcBef>
                <a:spcPts val="600"/>
              </a:spcBef>
              <a:defRPr sz="2400"/>
            </a:lvl2pPr>
            <a:lvl3pPr>
              <a:defRPr/>
            </a:lvl3pPr>
            <a:lvl4pPr>
              <a:defRPr/>
            </a:lvl4pPr>
            <a:lvl5pPr>
              <a:defRPr/>
            </a:lvl5pPr>
          </a:lstStyle>
          <a:p>
            <a:pPr lvl="0"/>
            <a:r>
              <a:rPr lang="sk-SK"/>
              <a:t>Upravte štýl predlohy textu.</a:t>
            </a:r>
          </a:p>
          <a:p>
            <a:pPr lvl="1"/>
            <a:r>
              <a:rPr lang="sk-SK"/>
              <a:t>Druhá úroveň</a:t>
            </a:r>
          </a:p>
          <a:p>
            <a:pPr lvl="2"/>
            <a:r>
              <a:rPr lang="sk-SK"/>
              <a:t>Tretia úroveň</a:t>
            </a:r>
          </a:p>
          <a:p>
            <a:pPr lvl="3"/>
            <a:r>
              <a:rPr lang="sk-SK"/>
              <a:t>Štvrtá úroveň</a:t>
            </a:r>
          </a:p>
          <a:p>
            <a:pPr lvl="4"/>
            <a:r>
              <a:rPr lang="sk-SK"/>
              <a:t>Piata úroveň</a:t>
            </a:r>
            <a:endParaRPr lang="en-US"/>
          </a:p>
        </p:txBody>
      </p:sp>
      <p:sp>
        <p:nvSpPr>
          <p:cNvPr id="4" name="Content Placeholder 3"/>
          <p:cNvSpPr txBox="1">
            <a:spLocks noGrp="1"/>
          </p:cNvSpPr>
          <p:nvPr>
            <p:ph idx="2"/>
          </p:nvPr>
        </p:nvSpPr>
        <p:spPr>
          <a:xfrm>
            <a:off x="4648196" y="609603"/>
            <a:ext cx="3657600" cy="3767327"/>
          </a:xfrm>
        </p:spPr>
        <p:txBody>
          <a:bodyPr/>
          <a:lstStyle>
            <a:lvl1pPr>
              <a:spcBef>
                <a:spcPts val="700"/>
              </a:spcBef>
              <a:defRPr sz="2800"/>
            </a:lvl1pPr>
            <a:lvl2pPr>
              <a:spcBef>
                <a:spcPts val="600"/>
              </a:spcBef>
              <a:defRPr sz="2400"/>
            </a:lvl2pPr>
            <a:lvl3pPr>
              <a:defRPr/>
            </a:lvl3pPr>
            <a:lvl4pPr>
              <a:defRPr/>
            </a:lvl4pPr>
            <a:lvl5pPr>
              <a:defRPr/>
            </a:lvl5pPr>
          </a:lstStyle>
          <a:p>
            <a:pPr lvl="0"/>
            <a:r>
              <a:rPr lang="sk-SK"/>
              <a:t>Upravte štýl predlohy textu.</a:t>
            </a:r>
          </a:p>
          <a:p>
            <a:pPr lvl="1"/>
            <a:r>
              <a:rPr lang="sk-SK"/>
              <a:t>Druhá úroveň</a:t>
            </a:r>
          </a:p>
          <a:p>
            <a:pPr lvl="2"/>
            <a:r>
              <a:rPr lang="sk-SK"/>
              <a:t>Tretia úroveň</a:t>
            </a:r>
          </a:p>
          <a:p>
            <a:pPr lvl="3"/>
            <a:r>
              <a:rPr lang="sk-SK"/>
              <a:t>Štvrtá úroveň</a:t>
            </a:r>
          </a:p>
          <a:p>
            <a:pPr lvl="4"/>
            <a:r>
              <a:rPr lang="sk-SK"/>
              <a:t>Piata úroveň</a:t>
            </a:r>
            <a:endParaRPr lang="en-US"/>
          </a:p>
        </p:txBody>
      </p:sp>
      <p:sp>
        <p:nvSpPr>
          <p:cNvPr id="5" name="Date Placeholder 4"/>
          <p:cNvSpPr txBox="1">
            <a:spLocks noGrp="1"/>
          </p:cNvSpPr>
          <p:nvPr>
            <p:ph type="dt" sz="half" idx="7"/>
          </p:nvPr>
        </p:nvSpPr>
        <p:spPr/>
        <p:txBody>
          <a:bodyPr/>
          <a:lstStyle>
            <a:lvl1pPr>
              <a:defRPr/>
            </a:lvl1pPr>
          </a:lstStyle>
          <a:p>
            <a:pPr lvl="0"/>
            <a:fld id="{E6E6A8F2-F87B-4968-B41D-838EDA1F4E98}" type="datetime1">
              <a:rPr lang="sk-SK"/>
              <a:pPr lvl="0"/>
              <a:t>23. 6. 2020</a:t>
            </a:fld>
            <a:endParaRPr lang="sk-SK"/>
          </a:p>
        </p:txBody>
      </p:sp>
      <p:sp>
        <p:nvSpPr>
          <p:cNvPr id="6" name="Footer Placeholder 5"/>
          <p:cNvSpPr txBox="1">
            <a:spLocks noGrp="1"/>
          </p:cNvSpPr>
          <p:nvPr>
            <p:ph type="ftr" sz="quarter" idx="9"/>
          </p:nvPr>
        </p:nvSpPr>
        <p:spPr/>
        <p:txBody>
          <a:bodyPr/>
          <a:lstStyle>
            <a:lvl1pPr>
              <a:defRPr/>
            </a:lvl1pPr>
          </a:lstStyle>
          <a:p>
            <a:pPr lvl="0"/>
            <a:endParaRPr lang="sk-SK"/>
          </a:p>
        </p:txBody>
      </p:sp>
      <p:sp>
        <p:nvSpPr>
          <p:cNvPr id="7" name="Slide Number Placeholder 6"/>
          <p:cNvSpPr txBox="1">
            <a:spLocks noGrp="1"/>
          </p:cNvSpPr>
          <p:nvPr>
            <p:ph type="sldNum" sz="quarter" idx="8"/>
          </p:nvPr>
        </p:nvSpPr>
        <p:spPr/>
        <p:txBody>
          <a:bodyPr/>
          <a:lstStyle>
            <a:lvl1pPr>
              <a:defRPr/>
            </a:lvl1pPr>
          </a:lstStyle>
          <a:p>
            <a:pPr lvl="0"/>
            <a:fld id="{9CC8D418-90A4-48A0-840E-6C0828AF7574}" type="slidenum">
              <a:t>‹#›</a:t>
            </a:fld>
            <a:endParaRPr lang="sk-SK"/>
          </a:p>
        </p:txBody>
      </p:sp>
    </p:spTree>
    <p:extLst>
      <p:ext uri="{BB962C8B-B14F-4D97-AF65-F5344CB8AC3E}">
        <p14:creationId xmlns:p14="http://schemas.microsoft.com/office/powerpoint/2010/main" val="9859174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anie">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lvl1pPr>
              <a:defRPr/>
            </a:lvl1pPr>
          </a:lstStyle>
          <a:p>
            <a:pPr lvl="0"/>
            <a:r>
              <a:rPr lang="sk-SK"/>
              <a:t>Upravte štýly predlohy textu</a:t>
            </a:r>
            <a:endParaRPr lang="en-US"/>
          </a:p>
        </p:txBody>
      </p:sp>
      <p:sp>
        <p:nvSpPr>
          <p:cNvPr id="3" name="Text Placeholder 2"/>
          <p:cNvSpPr txBox="1">
            <a:spLocks noGrp="1"/>
          </p:cNvSpPr>
          <p:nvPr>
            <p:ph type="body" idx="1"/>
          </p:nvPr>
        </p:nvSpPr>
        <p:spPr>
          <a:xfrm>
            <a:off x="758952" y="609603"/>
            <a:ext cx="3657600" cy="639759"/>
          </a:xfrm>
        </p:spPr>
        <p:txBody>
          <a:bodyPr anchor="b"/>
          <a:lstStyle>
            <a:lvl1pPr marL="0" indent="0">
              <a:spcBef>
                <a:spcPts val="700"/>
              </a:spcBef>
              <a:buNone/>
              <a:defRPr sz="2800">
                <a:latin typeface="Impact"/>
              </a:defRPr>
            </a:lvl1pPr>
          </a:lstStyle>
          <a:p>
            <a:pPr lvl="0"/>
            <a:r>
              <a:rPr lang="sk-SK"/>
              <a:t>Upravte štýl predlohy textu.</a:t>
            </a:r>
          </a:p>
        </p:txBody>
      </p:sp>
      <p:sp>
        <p:nvSpPr>
          <p:cNvPr id="4" name="Content Placeholder 3"/>
          <p:cNvSpPr txBox="1">
            <a:spLocks noGrp="1"/>
          </p:cNvSpPr>
          <p:nvPr>
            <p:ph idx="2"/>
          </p:nvPr>
        </p:nvSpPr>
        <p:spPr>
          <a:xfrm>
            <a:off x="758952" y="1329263"/>
            <a:ext cx="3657600" cy="3047996"/>
          </a:xfrm>
        </p:spPr>
        <p:txBody>
          <a:bodyPr anchor="t"/>
          <a:lstStyle>
            <a:lvl1pPr>
              <a:defRPr/>
            </a:lvl1pPr>
            <a:lvl2pPr>
              <a:defRPr sz="2000"/>
            </a:lvl2pPr>
            <a:lvl3pPr>
              <a:spcBef>
                <a:spcPts val="400"/>
              </a:spcBef>
              <a:defRPr sz="1800"/>
            </a:lvl3pPr>
            <a:lvl4pPr>
              <a:defRPr sz="1600"/>
            </a:lvl4pPr>
            <a:lvl5pPr>
              <a:defRPr sz="1600"/>
            </a:lvl5pPr>
          </a:lstStyle>
          <a:p>
            <a:pPr lvl="0"/>
            <a:r>
              <a:rPr lang="sk-SK"/>
              <a:t>Upravte štýl predlohy textu.</a:t>
            </a:r>
          </a:p>
          <a:p>
            <a:pPr lvl="1"/>
            <a:r>
              <a:rPr lang="sk-SK"/>
              <a:t>Druhá úroveň</a:t>
            </a:r>
          </a:p>
          <a:p>
            <a:pPr lvl="2"/>
            <a:r>
              <a:rPr lang="sk-SK"/>
              <a:t>Tretia úroveň</a:t>
            </a:r>
          </a:p>
          <a:p>
            <a:pPr lvl="3"/>
            <a:r>
              <a:rPr lang="sk-SK"/>
              <a:t>Štvrtá úroveň</a:t>
            </a:r>
          </a:p>
          <a:p>
            <a:pPr lvl="4"/>
            <a:r>
              <a:rPr lang="sk-SK"/>
              <a:t>Piata úroveň</a:t>
            </a:r>
            <a:endParaRPr lang="en-US"/>
          </a:p>
        </p:txBody>
      </p:sp>
      <p:sp>
        <p:nvSpPr>
          <p:cNvPr id="5" name="Text Placeholder 4"/>
          <p:cNvSpPr txBox="1">
            <a:spLocks noGrp="1"/>
          </p:cNvSpPr>
          <p:nvPr>
            <p:ph type="body" idx="3"/>
          </p:nvPr>
        </p:nvSpPr>
        <p:spPr>
          <a:xfrm>
            <a:off x="4645152" y="609603"/>
            <a:ext cx="3657600" cy="639759"/>
          </a:xfrm>
        </p:spPr>
        <p:txBody>
          <a:bodyPr anchor="b"/>
          <a:lstStyle>
            <a:lvl1pPr marL="0" indent="0">
              <a:spcBef>
                <a:spcPts val="700"/>
              </a:spcBef>
              <a:buNone/>
              <a:defRPr sz="2800">
                <a:latin typeface="Impact"/>
              </a:defRPr>
            </a:lvl1pPr>
          </a:lstStyle>
          <a:p>
            <a:pPr lvl="0"/>
            <a:r>
              <a:rPr lang="sk-SK"/>
              <a:t>Upravte štýl predlohy textu.</a:t>
            </a:r>
          </a:p>
        </p:txBody>
      </p:sp>
      <p:sp>
        <p:nvSpPr>
          <p:cNvPr id="6" name="Content Placeholder 5"/>
          <p:cNvSpPr txBox="1">
            <a:spLocks noGrp="1"/>
          </p:cNvSpPr>
          <p:nvPr>
            <p:ph idx="4"/>
          </p:nvPr>
        </p:nvSpPr>
        <p:spPr>
          <a:xfrm>
            <a:off x="4645152" y="1329263"/>
            <a:ext cx="3657600" cy="3047996"/>
          </a:xfrm>
        </p:spPr>
        <p:txBody>
          <a:bodyPr anchor="t"/>
          <a:lstStyle>
            <a:lvl1pPr>
              <a:defRPr/>
            </a:lvl1pPr>
            <a:lvl2pPr>
              <a:defRPr sz="2000"/>
            </a:lvl2pPr>
            <a:lvl3pPr>
              <a:spcBef>
                <a:spcPts val="400"/>
              </a:spcBef>
              <a:defRPr sz="1800"/>
            </a:lvl3pPr>
            <a:lvl4pPr>
              <a:defRPr sz="1600"/>
            </a:lvl4pPr>
            <a:lvl5pPr>
              <a:defRPr sz="1600"/>
            </a:lvl5pPr>
          </a:lstStyle>
          <a:p>
            <a:pPr lvl="0"/>
            <a:r>
              <a:rPr lang="sk-SK"/>
              <a:t>Upravte štýl predlohy textu.</a:t>
            </a:r>
          </a:p>
          <a:p>
            <a:pPr lvl="1"/>
            <a:r>
              <a:rPr lang="sk-SK"/>
              <a:t>Druhá úroveň</a:t>
            </a:r>
          </a:p>
          <a:p>
            <a:pPr lvl="2"/>
            <a:r>
              <a:rPr lang="sk-SK"/>
              <a:t>Tretia úroveň</a:t>
            </a:r>
          </a:p>
          <a:p>
            <a:pPr lvl="3"/>
            <a:r>
              <a:rPr lang="sk-SK"/>
              <a:t>Štvrtá úroveň</a:t>
            </a:r>
          </a:p>
          <a:p>
            <a:pPr lvl="4"/>
            <a:r>
              <a:rPr lang="sk-SK"/>
              <a:t>Piata úroveň</a:t>
            </a:r>
            <a:endParaRPr lang="en-US"/>
          </a:p>
        </p:txBody>
      </p:sp>
      <p:sp>
        <p:nvSpPr>
          <p:cNvPr id="7" name="Date Placeholder 6"/>
          <p:cNvSpPr txBox="1">
            <a:spLocks noGrp="1"/>
          </p:cNvSpPr>
          <p:nvPr>
            <p:ph type="dt" sz="half" idx="7"/>
          </p:nvPr>
        </p:nvSpPr>
        <p:spPr/>
        <p:txBody>
          <a:bodyPr/>
          <a:lstStyle>
            <a:lvl1pPr>
              <a:defRPr/>
            </a:lvl1pPr>
          </a:lstStyle>
          <a:p>
            <a:pPr lvl="0"/>
            <a:fld id="{79667E65-42D8-43C6-AD6B-C373F40FEB19}" type="datetime1">
              <a:rPr lang="sk-SK"/>
              <a:pPr lvl="0"/>
              <a:t>23. 6. 2020</a:t>
            </a:fld>
            <a:endParaRPr lang="sk-SK"/>
          </a:p>
        </p:txBody>
      </p:sp>
      <p:sp>
        <p:nvSpPr>
          <p:cNvPr id="8" name="Footer Placeholder 7"/>
          <p:cNvSpPr txBox="1">
            <a:spLocks noGrp="1"/>
          </p:cNvSpPr>
          <p:nvPr>
            <p:ph type="ftr" sz="quarter" idx="9"/>
          </p:nvPr>
        </p:nvSpPr>
        <p:spPr/>
        <p:txBody>
          <a:bodyPr/>
          <a:lstStyle>
            <a:lvl1pPr>
              <a:defRPr/>
            </a:lvl1pPr>
          </a:lstStyle>
          <a:p>
            <a:pPr lvl="0"/>
            <a:endParaRPr lang="sk-SK"/>
          </a:p>
        </p:txBody>
      </p:sp>
      <p:sp>
        <p:nvSpPr>
          <p:cNvPr id="9" name="Slide Number Placeholder 8"/>
          <p:cNvSpPr txBox="1">
            <a:spLocks noGrp="1"/>
          </p:cNvSpPr>
          <p:nvPr>
            <p:ph type="sldNum" sz="quarter" idx="8"/>
          </p:nvPr>
        </p:nvSpPr>
        <p:spPr/>
        <p:txBody>
          <a:bodyPr/>
          <a:lstStyle>
            <a:lvl1pPr>
              <a:defRPr/>
            </a:lvl1pPr>
          </a:lstStyle>
          <a:p>
            <a:pPr lvl="0"/>
            <a:fld id="{F3DD26DA-547B-431A-AD4C-D6DF928C3904}" type="slidenum">
              <a:t>‹#›</a:t>
            </a:fld>
            <a:endParaRPr lang="sk-SK"/>
          </a:p>
        </p:txBody>
      </p:sp>
      <p:cxnSp>
        <p:nvCxnSpPr>
          <p:cNvPr id="10" name="Straight Connector 10"/>
          <p:cNvCxnSpPr/>
          <p:nvPr/>
        </p:nvCxnSpPr>
        <p:spPr>
          <a:xfrm>
            <a:off x="758952" y="1249363"/>
            <a:ext cx="3657600" cy="1591"/>
          </a:xfrm>
          <a:prstGeom prst="straightConnector1">
            <a:avLst/>
          </a:prstGeom>
          <a:noFill/>
          <a:ln w="15873">
            <a:solidFill>
              <a:srgbClr val="94B6D2"/>
            </a:solidFill>
            <a:prstDash val="solid"/>
          </a:ln>
        </p:spPr>
      </p:cxnSp>
      <p:cxnSp>
        <p:nvCxnSpPr>
          <p:cNvPr id="11" name="Straight Connector 12"/>
          <p:cNvCxnSpPr/>
          <p:nvPr/>
        </p:nvCxnSpPr>
        <p:spPr>
          <a:xfrm>
            <a:off x="4645152" y="1249363"/>
            <a:ext cx="3657600" cy="1591"/>
          </a:xfrm>
          <a:prstGeom prst="straightConnector1">
            <a:avLst/>
          </a:prstGeom>
          <a:noFill/>
          <a:ln w="15873">
            <a:solidFill>
              <a:srgbClr val="94B6D2"/>
            </a:solidFill>
            <a:prstDash val="solid"/>
          </a:ln>
        </p:spPr>
      </p:cxnSp>
    </p:spTree>
    <p:extLst>
      <p:ext uri="{BB962C8B-B14F-4D97-AF65-F5344CB8AC3E}">
        <p14:creationId xmlns:p14="http://schemas.microsoft.com/office/powerpoint/2010/main" val="18801278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Len nadpis">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lvl1pPr>
              <a:defRPr/>
            </a:lvl1pPr>
          </a:lstStyle>
          <a:p>
            <a:pPr lvl="0"/>
            <a:r>
              <a:rPr lang="sk-SK"/>
              <a:t>Upravte štýly predlohy textu</a:t>
            </a:r>
            <a:endParaRPr lang="en-US"/>
          </a:p>
        </p:txBody>
      </p:sp>
      <p:sp>
        <p:nvSpPr>
          <p:cNvPr id="3" name="Date Placeholder 2"/>
          <p:cNvSpPr txBox="1">
            <a:spLocks noGrp="1"/>
          </p:cNvSpPr>
          <p:nvPr>
            <p:ph type="dt" sz="half" idx="7"/>
          </p:nvPr>
        </p:nvSpPr>
        <p:spPr/>
        <p:txBody>
          <a:bodyPr/>
          <a:lstStyle>
            <a:lvl1pPr>
              <a:defRPr/>
            </a:lvl1pPr>
          </a:lstStyle>
          <a:p>
            <a:pPr lvl="0"/>
            <a:fld id="{D8085A03-42B3-4AF4-B21D-82CDDA17160B}" type="datetime1">
              <a:rPr lang="sk-SK"/>
              <a:pPr lvl="0"/>
              <a:t>23. 6. 2020</a:t>
            </a:fld>
            <a:endParaRPr lang="sk-SK"/>
          </a:p>
        </p:txBody>
      </p:sp>
      <p:sp>
        <p:nvSpPr>
          <p:cNvPr id="4" name="Footer Placeholder 3"/>
          <p:cNvSpPr txBox="1">
            <a:spLocks noGrp="1"/>
          </p:cNvSpPr>
          <p:nvPr>
            <p:ph type="ftr" sz="quarter" idx="9"/>
          </p:nvPr>
        </p:nvSpPr>
        <p:spPr/>
        <p:txBody>
          <a:bodyPr/>
          <a:lstStyle>
            <a:lvl1pPr>
              <a:defRPr/>
            </a:lvl1pPr>
          </a:lstStyle>
          <a:p>
            <a:pPr lvl="0"/>
            <a:endParaRPr lang="sk-SK"/>
          </a:p>
        </p:txBody>
      </p:sp>
      <p:sp>
        <p:nvSpPr>
          <p:cNvPr id="5" name="Slide Number Placeholder 4"/>
          <p:cNvSpPr txBox="1">
            <a:spLocks noGrp="1"/>
          </p:cNvSpPr>
          <p:nvPr>
            <p:ph type="sldNum" sz="quarter" idx="8"/>
          </p:nvPr>
        </p:nvSpPr>
        <p:spPr/>
        <p:txBody>
          <a:bodyPr/>
          <a:lstStyle>
            <a:lvl1pPr>
              <a:defRPr/>
            </a:lvl1pPr>
          </a:lstStyle>
          <a:p>
            <a:pPr lvl="0"/>
            <a:fld id="{C977E83E-C729-4222-8C99-3D428473A90D}" type="slidenum">
              <a:t>‹#›</a:t>
            </a:fld>
            <a:endParaRPr lang="sk-SK"/>
          </a:p>
        </p:txBody>
      </p:sp>
    </p:spTree>
    <p:extLst>
      <p:ext uri="{BB962C8B-B14F-4D97-AF65-F5344CB8AC3E}">
        <p14:creationId xmlns:p14="http://schemas.microsoft.com/office/powerpoint/2010/main" val="37649839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a">
    <p:spTree>
      <p:nvGrpSpPr>
        <p:cNvPr id="1" name=""/>
        <p:cNvGrpSpPr/>
        <p:nvPr/>
      </p:nvGrpSpPr>
      <p:grpSpPr>
        <a:xfrm>
          <a:off x="0" y="0"/>
          <a:ext cx="0" cy="0"/>
          <a:chOff x="0" y="0"/>
          <a:chExt cx="0" cy="0"/>
        </a:xfrm>
      </p:grpSpPr>
      <p:sp>
        <p:nvSpPr>
          <p:cNvPr id="2" name="Date Placeholder 1"/>
          <p:cNvSpPr txBox="1">
            <a:spLocks noGrp="1"/>
          </p:cNvSpPr>
          <p:nvPr>
            <p:ph type="dt" sz="half" idx="7"/>
          </p:nvPr>
        </p:nvSpPr>
        <p:spPr/>
        <p:txBody>
          <a:bodyPr/>
          <a:lstStyle>
            <a:lvl1pPr>
              <a:defRPr/>
            </a:lvl1pPr>
          </a:lstStyle>
          <a:p>
            <a:pPr lvl="0"/>
            <a:fld id="{23A402D0-F329-43E7-94DE-9AF6640E144C}" type="datetime1">
              <a:rPr lang="sk-SK"/>
              <a:pPr lvl="0"/>
              <a:t>23. 6. 2020</a:t>
            </a:fld>
            <a:endParaRPr lang="sk-SK"/>
          </a:p>
        </p:txBody>
      </p:sp>
      <p:sp>
        <p:nvSpPr>
          <p:cNvPr id="3" name="Footer Placeholder 2"/>
          <p:cNvSpPr txBox="1">
            <a:spLocks noGrp="1"/>
          </p:cNvSpPr>
          <p:nvPr>
            <p:ph type="ftr" sz="quarter" idx="9"/>
          </p:nvPr>
        </p:nvSpPr>
        <p:spPr/>
        <p:txBody>
          <a:bodyPr/>
          <a:lstStyle>
            <a:lvl1pPr>
              <a:defRPr/>
            </a:lvl1pPr>
          </a:lstStyle>
          <a:p>
            <a:pPr lvl="0"/>
            <a:endParaRPr lang="sk-SK"/>
          </a:p>
        </p:txBody>
      </p:sp>
      <p:sp>
        <p:nvSpPr>
          <p:cNvPr id="4" name="Slide Number Placeholder 3"/>
          <p:cNvSpPr txBox="1">
            <a:spLocks noGrp="1"/>
          </p:cNvSpPr>
          <p:nvPr>
            <p:ph type="sldNum" sz="quarter" idx="8"/>
          </p:nvPr>
        </p:nvSpPr>
        <p:spPr/>
        <p:txBody>
          <a:bodyPr/>
          <a:lstStyle>
            <a:lvl1pPr>
              <a:defRPr/>
            </a:lvl1pPr>
          </a:lstStyle>
          <a:p>
            <a:pPr lvl="0"/>
            <a:fld id="{BB57618D-4F6B-4761-914F-9B87A4F4D62F}" type="slidenum">
              <a:t>‹#›</a:t>
            </a:fld>
            <a:endParaRPr lang="sk-SK"/>
          </a:p>
        </p:txBody>
      </p:sp>
    </p:spTree>
    <p:extLst>
      <p:ext uri="{BB962C8B-B14F-4D97-AF65-F5344CB8AC3E}">
        <p14:creationId xmlns:p14="http://schemas.microsoft.com/office/powerpoint/2010/main" val="25538872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popisom">
    <p:spTree>
      <p:nvGrpSpPr>
        <p:cNvPr id="1" name=""/>
        <p:cNvGrpSpPr/>
        <p:nvPr/>
      </p:nvGrpSpPr>
      <p:grpSpPr>
        <a:xfrm>
          <a:off x="0" y="0"/>
          <a:ext cx="0" cy="0"/>
          <a:chOff x="0" y="0"/>
          <a:chExt cx="0" cy="0"/>
        </a:xfrm>
      </p:grpSpPr>
      <p:sp>
        <p:nvSpPr>
          <p:cNvPr id="2" name="Title 1"/>
          <p:cNvSpPr txBox="1">
            <a:spLocks noGrp="1"/>
          </p:cNvSpPr>
          <p:nvPr>
            <p:ph type="title"/>
          </p:nvPr>
        </p:nvSpPr>
        <p:spPr>
          <a:xfrm>
            <a:off x="761996" y="4572000"/>
            <a:ext cx="6784848" cy="1600200"/>
          </a:xfrm>
        </p:spPr>
        <p:txBody>
          <a:bodyPr/>
          <a:lstStyle>
            <a:lvl1pPr>
              <a:defRPr/>
            </a:lvl1pPr>
          </a:lstStyle>
          <a:p>
            <a:pPr lvl="0"/>
            <a:r>
              <a:rPr lang="sk-SK"/>
              <a:t>Upravte štýly predlohy textu</a:t>
            </a:r>
            <a:endParaRPr lang="en-US"/>
          </a:p>
        </p:txBody>
      </p:sp>
      <p:sp>
        <p:nvSpPr>
          <p:cNvPr id="3" name="Content Placeholder 2"/>
          <p:cNvSpPr txBox="1">
            <a:spLocks noGrp="1"/>
          </p:cNvSpPr>
          <p:nvPr>
            <p:ph idx="1"/>
          </p:nvPr>
        </p:nvSpPr>
        <p:spPr>
          <a:xfrm>
            <a:off x="3710863" y="457200"/>
            <a:ext cx="4594933" cy="4114800"/>
          </a:xfrm>
        </p:spPr>
        <p:txBody>
          <a:bodyPr/>
          <a:lstStyle>
            <a:lvl1pPr>
              <a:defRPr/>
            </a:lvl1pPr>
            <a:lvl2pPr>
              <a:defRPr/>
            </a:lvl2pPr>
            <a:lvl3pPr>
              <a:defRPr/>
            </a:lvl3pPr>
            <a:lvl4pPr>
              <a:defRPr/>
            </a:lvl4pPr>
            <a:lvl5pPr>
              <a:defRPr/>
            </a:lvl5pPr>
          </a:lstStyle>
          <a:p>
            <a:pPr lvl="0"/>
            <a:r>
              <a:rPr lang="sk-SK"/>
              <a:t>Upravte štýl predlohy textu.</a:t>
            </a:r>
          </a:p>
          <a:p>
            <a:pPr lvl="1"/>
            <a:r>
              <a:rPr lang="sk-SK"/>
              <a:t>Druhá úroveň</a:t>
            </a:r>
          </a:p>
          <a:p>
            <a:pPr lvl="2"/>
            <a:r>
              <a:rPr lang="sk-SK"/>
              <a:t>Tretia úroveň</a:t>
            </a:r>
          </a:p>
          <a:p>
            <a:pPr lvl="3"/>
            <a:r>
              <a:rPr lang="sk-SK"/>
              <a:t>Štvrtá úroveň</a:t>
            </a:r>
          </a:p>
          <a:p>
            <a:pPr lvl="4"/>
            <a:r>
              <a:rPr lang="sk-SK"/>
              <a:t>Piata úroveň</a:t>
            </a:r>
            <a:endParaRPr lang="en-US"/>
          </a:p>
        </p:txBody>
      </p:sp>
      <p:sp>
        <p:nvSpPr>
          <p:cNvPr id="4" name="Text Placeholder 3"/>
          <p:cNvSpPr txBox="1">
            <a:spLocks noGrp="1"/>
          </p:cNvSpPr>
          <p:nvPr>
            <p:ph type="body" idx="2"/>
          </p:nvPr>
        </p:nvSpPr>
        <p:spPr>
          <a:xfrm>
            <a:off x="761996" y="457200"/>
            <a:ext cx="2673659" cy="4114800"/>
          </a:xfrm>
        </p:spPr>
        <p:txBody>
          <a:bodyPr/>
          <a:lstStyle>
            <a:lvl1pPr marL="0" indent="0">
              <a:spcBef>
                <a:spcPts val="500"/>
              </a:spcBef>
              <a:buNone/>
              <a:defRPr sz="2100"/>
            </a:lvl1pPr>
          </a:lstStyle>
          <a:p>
            <a:pPr lvl="0"/>
            <a:r>
              <a:rPr lang="sk-SK"/>
              <a:t>Upravte štýl predlohy textu.</a:t>
            </a:r>
          </a:p>
        </p:txBody>
      </p:sp>
      <p:sp>
        <p:nvSpPr>
          <p:cNvPr id="5" name="Date Placeholder 4"/>
          <p:cNvSpPr txBox="1">
            <a:spLocks noGrp="1"/>
          </p:cNvSpPr>
          <p:nvPr>
            <p:ph type="dt" sz="half" idx="7"/>
          </p:nvPr>
        </p:nvSpPr>
        <p:spPr/>
        <p:txBody>
          <a:bodyPr/>
          <a:lstStyle>
            <a:lvl1pPr>
              <a:defRPr/>
            </a:lvl1pPr>
          </a:lstStyle>
          <a:p>
            <a:pPr lvl="0"/>
            <a:fld id="{019B96AB-40AD-4165-8743-07598FAD92C3}" type="datetime1">
              <a:rPr lang="sk-SK"/>
              <a:pPr lvl="0"/>
              <a:t>23. 6. 2020</a:t>
            </a:fld>
            <a:endParaRPr lang="sk-SK"/>
          </a:p>
        </p:txBody>
      </p:sp>
      <p:sp>
        <p:nvSpPr>
          <p:cNvPr id="6" name="Footer Placeholder 5"/>
          <p:cNvSpPr txBox="1">
            <a:spLocks noGrp="1"/>
          </p:cNvSpPr>
          <p:nvPr>
            <p:ph type="ftr" sz="quarter" idx="9"/>
          </p:nvPr>
        </p:nvSpPr>
        <p:spPr/>
        <p:txBody>
          <a:bodyPr/>
          <a:lstStyle>
            <a:lvl1pPr>
              <a:defRPr/>
            </a:lvl1pPr>
          </a:lstStyle>
          <a:p>
            <a:pPr lvl="0"/>
            <a:endParaRPr lang="sk-SK"/>
          </a:p>
        </p:txBody>
      </p:sp>
      <p:sp>
        <p:nvSpPr>
          <p:cNvPr id="7" name="Slide Number Placeholder 6"/>
          <p:cNvSpPr txBox="1">
            <a:spLocks noGrp="1"/>
          </p:cNvSpPr>
          <p:nvPr>
            <p:ph type="sldNum" sz="quarter" idx="8"/>
          </p:nvPr>
        </p:nvSpPr>
        <p:spPr/>
        <p:txBody>
          <a:bodyPr/>
          <a:lstStyle>
            <a:lvl1pPr>
              <a:defRPr/>
            </a:lvl1pPr>
          </a:lstStyle>
          <a:p>
            <a:pPr lvl="0"/>
            <a:fld id="{006C1291-D887-448E-BC0F-DEEEA01CB33C}" type="slidenum">
              <a:t>‹#›</a:t>
            </a:fld>
            <a:endParaRPr lang="sk-SK"/>
          </a:p>
        </p:txBody>
      </p:sp>
      <p:cxnSp>
        <p:nvCxnSpPr>
          <p:cNvPr id="8" name="Straight Connector 9"/>
          <p:cNvCxnSpPr/>
          <p:nvPr/>
        </p:nvCxnSpPr>
        <p:spPr>
          <a:xfrm rot="5400013">
            <a:off x="1677187" y="2514604"/>
            <a:ext cx="3810003" cy="1591"/>
          </a:xfrm>
          <a:prstGeom prst="straightConnector1">
            <a:avLst/>
          </a:prstGeom>
          <a:noFill/>
          <a:ln w="15873">
            <a:solidFill>
              <a:srgbClr val="BFADA6"/>
            </a:solidFill>
            <a:prstDash val="solid"/>
          </a:ln>
        </p:spPr>
      </p:cxnSp>
    </p:spTree>
    <p:extLst>
      <p:ext uri="{BB962C8B-B14F-4D97-AF65-F5344CB8AC3E}">
        <p14:creationId xmlns:p14="http://schemas.microsoft.com/office/powerpoint/2010/main" val="24008582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ok s popisom">
    <p:spTree>
      <p:nvGrpSpPr>
        <p:cNvPr id="1" name=""/>
        <p:cNvGrpSpPr/>
        <p:nvPr/>
      </p:nvGrpSpPr>
      <p:grpSpPr>
        <a:xfrm>
          <a:off x="0" y="0"/>
          <a:ext cx="0" cy="0"/>
          <a:chOff x="0" y="0"/>
          <a:chExt cx="0" cy="0"/>
        </a:xfrm>
      </p:grpSpPr>
      <p:sp>
        <p:nvSpPr>
          <p:cNvPr id="2" name="Title 1"/>
          <p:cNvSpPr txBox="1">
            <a:spLocks noGrp="1"/>
          </p:cNvSpPr>
          <p:nvPr>
            <p:ph type="title"/>
          </p:nvPr>
        </p:nvSpPr>
        <p:spPr>
          <a:xfrm>
            <a:off x="758952" y="4572000"/>
            <a:ext cx="6784848" cy="1600200"/>
          </a:xfrm>
        </p:spPr>
        <p:txBody>
          <a:bodyPr/>
          <a:lstStyle>
            <a:lvl1pPr>
              <a:defRPr/>
            </a:lvl1pPr>
          </a:lstStyle>
          <a:p>
            <a:pPr lvl="0"/>
            <a:r>
              <a:rPr lang="sk-SK"/>
              <a:t>Upravte štýly predlohy textu</a:t>
            </a:r>
            <a:endParaRPr lang="en-US"/>
          </a:p>
        </p:txBody>
      </p:sp>
      <p:sp>
        <p:nvSpPr>
          <p:cNvPr id="3" name="Picture Placeholder 2"/>
          <p:cNvSpPr txBox="1">
            <a:spLocks noGrp="1"/>
          </p:cNvSpPr>
          <p:nvPr>
            <p:ph type="pic" idx="1"/>
          </p:nvPr>
        </p:nvSpPr>
        <p:spPr>
          <a:xfrm>
            <a:off x="777240" y="457200"/>
            <a:ext cx="7543800" cy="2895603"/>
          </a:xfrm>
          <a:ln w="6345">
            <a:solidFill>
              <a:srgbClr val="775F55"/>
            </a:solidFill>
            <a:prstDash val="solid"/>
          </a:ln>
        </p:spPr>
        <p:txBody>
          <a:bodyPr/>
          <a:lstStyle>
            <a:lvl1pPr marL="0" indent="0">
              <a:spcBef>
                <a:spcPts val="800"/>
              </a:spcBef>
              <a:buNone/>
              <a:defRPr sz="3200"/>
            </a:lvl1pPr>
          </a:lstStyle>
          <a:p>
            <a:pPr lvl="0"/>
            <a:r>
              <a:rPr lang="sk-SK"/>
              <a:t>Ak chcete pridať obrázok, kliknite na ikonu</a:t>
            </a:r>
            <a:endParaRPr lang="en-US"/>
          </a:p>
        </p:txBody>
      </p:sp>
      <p:sp>
        <p:nvSpPr>
          <p:cNvPr id="4" name="Text Placeholder 3"/>
          <p:cNvSpPr txBox="1">
            <a:spLocks noGrp="1"/>
          </p:cNvSpPr>
          <p:nvPr>
            <p:ph type="body" idx="2"/>
          </p:nvPr>
        </p:nvSpPr>
        <p:spPr>
          <a:xfrm>
            <a:off x="850392" y="3505196"/>
            <a:ext cx="7391396" cy="804864"/>
          </a:xfrm>
        </p:spPr>
        <p:txBody>
          <a:bodyPr anchor="t"/>
          <a:lstStyle>
            <a:lvl1pPr marL="0" indent="0">
              <a:spcBef>
                <a:spcPts val="400"/>
              </a:spcBef>
              <a:buNone/>
              <a:defRPr sz="1800"/>
            </a:lvl1pPr>
          </a:lstStyle>
          <a:p>
            <a:pPr lvl="0"/>
            <a:r>
              <a:rPr lang="sk-SK"/>
              <a:t>Upravte štýl predlohy textu.</a:t>
            </a:r>
          </a:p>
        </p:txBody>
      </p:sp>
      <p:sp>
        <p:nvSpPr>
          <p:cNvPr id="5" name="Date Placeholder 4"/>
          <p:cNvSpPr txBox="1">
            <a:spLocks noGrp="1"/>
          </p:cNvSpPr>
          <p:nvPr>
            <p:ph type="dt" sz="half" idx="7"/>
          </p:nvPr>
        </p:nvSpPr>
        <p:spPr/>
        <p:txBody>
          <a:bodyPr/>
          <a:lstStyle>
            <a:lvl1pPr>
              <a:defRPr/>
            </a:lvl1pPr>
          </a:lstStyle>
          <a:p>
            <a:pPr lvl="0"/>
            <a:fld id="{27026A51-F545-4388-B83B-6BF17A7D423B}" type="datetime1">
              <a:rPr lang="sk-SK"/>
              <a:pPr lvl="0"/>
              <a:t>23. 6. 2020</a:t>
            </a:fld>
            <a:endParaRPr lang="sk-SK"/>
          </a:p>
        </p:txBody>
      </p:sp>
      <p:sp>
        <p:nvSpPr>
          <p:cNvPr id="6" name="Footer Placeholder 5"/>
          <p:cNvSpPr txBox="1">
            <a:spLocks noGrp="1"/>
          </p:cNvSpPr>
          <p:nvPr>
            <p:ph type="ftr" sz="quarter" idx="9"/>
          </p:nvPr>
        </p:nvSpPr>
        <p:spPr/>
        <p:txBody>
          <a:bodyPr/>
          <a:lstStyle>
            <a:lvl1pPr>
              <a:defRPr/>
            </a:lvl1pPr>
          </a:lstStyle>
          <a:p>
            <a:pPr lvl="0"/>
            <a:endParaRPr lang="sk-SK"/>
          </a:p>
        </p:txBody>
      </p:sp>
      <p:sp>
        <p:nvSpPr>
          <p:cNvPr id="7" name="Slide Number Placeholder 6"/>
          <p:cNvSpPr txBox="1">
            <a:spLocks noGrp="1"/>
          </p:cNvSpPr>
          <p:nvPr>
            <p:ph type="sldNum" sz="quarter" idx="8"/>
          </p:nvPr>
        </p:nvSpPr>
        <p:spPr/>
        <p:txBody>
          <a:bodyPr/>
          <a:lstStyle>
            <a:lvl1pPr>
              <a:defRPr/>
            </a:lvl1pPr>
          </a:lstStyle>
          <a:p>
            <a:pPr lvl="0"/>
            <a:fld id="{108756CA-DD4F-4E40-83A3-8FCFB5D65AFD}" type="slidenum">
              <a:t>‹#›</a:t>
            </a:fld>
            <a:endParaRPr lang="sk-SK"/>
          </a:p>
        </p:txBody>
      </p:sp>
    </p:spTree>
    <p:extLst>
      <p:ext uri="{BB962C8B-B14F-4D97-AF65-F5344CB8AC3E}">
        <p14:creationId xmlns:p14="http://schemas.microsoft.com/office/powerpoint/2010/main" val="6053876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3"/>
          <a:stretch>
            <a:fillRect/>
          </a:stretch>
        </a:blipFill>
        <a:effectLst/>
      </p:bgPr>
    </p:bg>
    <p:spTree>
      <p:nvGrpSpPr>
        <p:cNvPr id="1" name=""/>
        <p:cNvGrpSpPr/>
        <p:nvPr/>
      </p:nvGrpSpPr>
      <p:grpSpPr>
        <a:xfrm>
          <a:off x="0" y="0"/>
          <a:ext cx="0" cy="0"/>
          <a:chOff x="0" y="0"/>
          <a:chExt cx="0" cy="0"/>
        </a:xfrm>
      </p:grpSpPr>
      <p:sp>
        <p:nvSpPr>
          <p:cNvPr id="2" name="Title Placeholder 1"/>
          <p:cNvSpPr txBox="1">
            <a:spLocks noGrp="1"/>
          </p:cNvSpPr>
          <p:nvPr>
            <p:ph type="title"/>
          </p:nvPr>
        </p:nvSpPr>
        <p:spPr>
          <a:xfrm>
            <a:off x="761996" y="4572000"/>
            <a:ext cx="6781803" cy="1600200"/>
          </a:xfrm>
          <a:prstGeom prst="rect">
            <a:avLst/>
          </a:prstGeom>
          <a:noFill/>
          <a:ln>
            <a:noFill/>
          </a:ln>
        </p:spPr>
        <p:txBody>
          <a:bodyPr vert="horz" wrap="square" lIns="91440" tIns="45720" rIns="91440" bIns="45720" anchor="b" anchorCtr="0" compatLnSpc="1"/>
          <a:lstStyle/>
          <a:p>
            <a:pPr lvl="0"/>
            <a:r>
              <a:rPr lang="sk-SK"/>
              <a:t>Upravte štýly predlohy textu</a:t>
            </a:r>
            <a:endParaRPr lang="en-US"/>
          </a:p>
        </p:txBody>
      </p:sp>
      <p:sp>
        <p:nvSpPr>
          <p:cNvPr id="3" name="Text Placeholder 2"/>
          <p:cNvSpPr txBox="1">
            <a:spLocks noGrp="1"/>
          </p:cNvSpPr>
          <p:nvPr>
            <p:ph type="body" idx="1"/>
          </p:nvPr>
        </p:nvSpPr>
        <p:spPr>
          <a:xfrm>
            <a:off x="761996" y="685800"/>
            <a:ext cx="7543800" cy="3886200"/>
          </a:xfrm>
          <a:prstGeom prst="rect">
            <a:avLst/>
          </a:prstGeom>
          <a:noFill/>
          <a:ln>
            <a:noFill/>
          </a:ln>
        </p:spPr>
        <p:txBody>
          <a:bodyPr vert="horz" wrap="square" lIns="91440" tIns="45720" rIns="91440" bIns="45720" anchor="ctr" anchorCtr="0" compatLnSpc="1"/>
          <a:lstStyle/>
          <a:p>
            <a:pPr lvl="0"/>
            <a:r>
              <a:rPr lang="sk-SK"/>
              <a:t>Upravte štýl predlohy textu.</a:t>
            </a:r>
          </a:p>
          <a:p>
            <a:pPr lvl="1"/>
            <a:r>
              <a:rPr lang="sk-SK"/>
              <a:t>Druhá úroveň</a:t>
            </a:r>
          </a:p>
          <a:p>
            <a:pPr lvl="2"/>
            <a:r>
              <a:rPr lang="sk-SK"/>
              <a:t>Tretia úroveň</a:t>
            </a:r>
          </a:p>
          <a:p>
            <a:pPr lvl="3"/>
            <a:r>
              <a:rPr lang="sk-SK"/>
              <a:t>Štvrtá úroveň</a:t>
            </a:r>
          </a:p>
          <a:p>
            <a:pPr lvl="4"/>
            <a:r>
              <a:rPr lang="sk-SK"/>
              <a:t>Piata úroveň</a:t>
            </a:r>
            <a:endParaRPr lang="en-US"/>
          </a:p>
        </p:txBody>
      </p:sp>
      <p:sp>
        <p:nvSpPr>
          <p:cNvPr id="4" name="Date Placeholder 3"/>
          <p:cNvSpPr txBox="1">
            <a:spLocks noGrp="1"/>
          </p:cNvSpPr>
          <p:nvPr>
            <p:ph type="dt" sz="half" idx="2"/>
          </p:nvPr>
        </p:nvSpPr>
        <p:spPr>
          <a:xfrm>
            <a:off x="6248396" y="6208776"/>
            <a:ext cx="2133596" cy="365129"/>
          </a:xfrm>
          <a:prstGeom prst="rect">
            <a:avLst/>
          </a:prstGeom>
          <a:noFill/>
          <a:ln>
            <a:noFill/>
          </a:ln>
        </p:spPr>
        <p:txBody>
          <a:bodyPr vert="horz" wrap="square" lIns="91440" tIns="45720" rIns="91440" bIns="45720" anchor="ctr" anchorCtr="0" compatLnSpc="1"/>
          <a:lstStyle>
            <a:lvl1pPr marL="0" marR="0" lvl="0" indent="0" algn="r" defTabSz="914400" rtl="0" fontAlgn="auto" hangingPunct="1">
              <a:lnSpc>
                <a:spcPct val="100000"/>
              </a:lnSpc>
              <a:spcBef>
                <a:spcPts val="0"/>
              </a:spcBef>
              <a:spcAft>
                <a:spcPts val="0"/>
              </a:spcAft>
              <a:buNone/>
              <a:tabLst/>
              <a:defRPr lang="sk-SK" sz="1200" b="1" i="0" u="none" strike="noStrike" kern="1200" cap="none" spc="0" baseline="0">
                <a:solidFill>
                  <a:srgbClr val="896D62"/>
                </a:solidFill>
                <a:uFillTx/>
                <a:latin typeface="Times New Roman"/>
              </a:defRPr>
            </a:lvl1pPr>
          </a:lstStyle>
          <a:p>
            <a:pPr lvl="0"/>
            <a:fld id="{1FDE3812-61C5-4D79-837D-DBCC3F800492}" type="datetime1">
              <a:rPr lang="sk-SK"/>
              <a:pPr lvl="0"/>
              <a:t>23. 6. 2020</a:t>
            </a:fld>
            <a:endParaRPr lang="sk-SK"/>
          </a:p>
        </p:txBody>
      </p:sp>
      <p:sp>
        <p:nvSpPr>
          <p:cNvPr id="5" name="Footer Placeholder 4"/>
          <p:cNvSpPr txBox="1">
            <a:spLocks noGrp="1"/>
          </p:cNvSpPr>
          <p:nvPr>
            <p:ph type="ftr" sz="quarter" idx="3"/>
          </p:nvPr>
        </p:nvSpPr>
        <p:spPr>
          <a:xfrm>
            <a:off x="761996" y="6208776"/>
            <a:ext cx="4873870" cy="365129"/>
          </a:xfrm>
          <a:prstGeom prst="rect">
            <a:avLst/>
          </a:prstGeom>
          <a:noFill/>
          <a:ln>
            <a:noFill/>
          </a:ln>
        </p:spPr>
        <p:txBody>
          <a:bodyPr vert="horz" wrap="square" lIns="91440" tIns="45720" rIns="91440" bIns="45720" anchor="ctr" anchorCtr="0" compatLnSpc="1"/>
          <a:lstStyle>
            <a:lvl1pPr marL="0" marR="0" lvl="0" indent="0" algn="l" defTabSz="914400" rtl="0" fontAlgn="auto" hangingPunct="1">
              <a:lnSpc>
                <a:spcPct val="100000"/>
              </a:lnSpc>
              <a:spcBef>
                <a:spcPts val="0"/>
              </a:spcBef>
              <a:spcAft>
                <a:spcPts val="0"/>
              </a:spcAft>
              <a:buNone/>
              <a:tabLst/>
              <a:defRPr lang="sk-SK" sz="1200" b="1" i="0" u="none" strike="noStrike" kern="1200" cap="none" spc="0" baseline="0">
                <a:solidFill>
                  <a:srgbClr val="896D62"/>
                </a:solidFill>
                <a:uFillTx/>
                <a:latin typeface="Times New Roman"/>
              </a:defRPr>
            </a:lvl1pPr>
          </a:lstStyle>
          <a:p>
            <a:pPr lvl="0"/>
            <a:endParaRPr lang="sk-SK"/>
          </a:p>
        </p:txBody>
      </p:sp>
      <p:sp>
        <p:nvSpPr>
          <p:cNvPr id="6" name="Slide Number Placeholder 5"/>
          <p:cNvSpPr txBox="1">
            <a:spLocks noGrp="1"/>
          </p:cNvSpPr>
          <p:nvPr>
            <p:ph type="sldNum" sz="quarter" idx="4"/>
          </p:nvPr>
        </p:nvSpPr>
        <p:spPr>
          <a:xfrm>
            <a:off x="7619996" y="5687568"/>
            <a:ext cx="761996" cy="365129"/>
          </a:xfrm>
          <a:prstGeom prst="rect">
            <a:avLst/>
          </a:prstGeom>
          <a:noFill/>
          <a:ln>
            <a:noFill/>
          </a:ln>
        </p:spPr>
        <p:txBody>
          <a:bodyPr vert="horz" wrap="square" lIns="91440" tIns="45720" rIns="91440" bIns="45720" anchor="ctr" anchorCtr="0" compatLnSpc="1"/>
          <a:lstStyle>
            <a:lvl1pPr marL="0" marR="0" lvl="0" indent="0" algn="r" defTabSz="914400" rtl="0" fontAlgn="auto" hangingPunct="1">
              <a:lnSpc>
                <a:spcPct val="100000"/>
              </a:lnSpc>
              <a:spcBef>
                <a:spcPts val="0"/>
              </a:spcBef>
              <a:spcAft>
                <a:spcPts val="0"/>
              </a:spcAft>
              <a:buNone/>
              <a:tabLst/>
              <a:defRPr lang="sk-SK" sz="2400" b="0" i="0" u="none" strike="noStrike" kern="1200" cap="none" spc="0" baseline="0">
                <a:solidFill>
                  <a:srgbClr val="262626"/>
                </a:solidFill>
                <a:uFillTx/>
                <a:latin typeface="Impact"/>
              </a:defRPr>
            </a:lvl1pPr>
          </a:lstStyle>
          <a:p>
            <a:pPr lvl="0"/>
            <a:fld id="{6AE29680-4372-402B-969F-888FB4D39FE4}" type="slidenum">
              <a:t>‹#›</a:t>
            </a:fld>
            <a:endParaRPr lang="sk-SK"/>
          </a:p>
        </p:txBody>
      </p:sp>
      <p:sp>
        <p:nvSpPr>
          <p:cNvPr id="7" name="Rectangle 7"/>
          <p:cNvSpPr/>
          <p:nvPr/>
        </p:nvSpPr>
        <p:spPr>
          <a:xfrm>
            <a:off x="777240" y="0"/>
            <a:ext cx="7543800" cy="381003"/>
          </a:xfrm>
          <a:prstGeom prst="rect">
            <a:avLst/>
          </a:prstGeom>
          <a:solidFill>
            <a:srgbClr val="94B6D2"/>
          </a:solidFill>
          <a:ln>
            <a:no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Times New Roman"/>
            </a:endParaRPr>
          </a:p>
        </p:txBody>
      </p:sp>
      <p:sp>
        <p:nvSpPr>
          <p:cNvPr id="8" name="Rectangle 8"/>
          <p:cNvSpPr/>
          <p:nvPr/>
        </p:nvSpPr>
        <p:spPr>
          <a:xfrm>
            <a:off x="777240" y="6172200"/>
            <a:ext cx="7543800" cy="27432"/>
          </a:xfrm>
          <a:prstGeom prst="rect">
            <a:avLst/>
          </a:prstGeom>
          <a:solidFill>
            <a:srgbClr val="94B6D2"/>
          </a:solidFill>
          <a:ln>
            <a:no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Times New Roman"/>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xStyles>
    <p:titleStyle>
      <a:lvl1pPr marL="0" marR="0" lvl="0" indent="0" algn="l" defTabSz="914400" rtl="0" fontAlgn="auto" hangingPunct="1">
        <a:lnSpc>
          <a:spcPct val="100000"/>
        </a:lnSpc>
        <a:spcBef>
          <a:spcPts val="0"/>
        </a:spcBef>
        <a:spcAft>
          <a:spcPts val="0"/>
        </a:spcAft>
        <a:buNone/>
        <a:tabLst/>
        <a:defRPr lang="sk-SK" sz="5400" b="0" i="0" u="none" strike="noStrike" kern="1200" cap="none" spc="0" baseline="0">
          <a:solidFill>
            <a:srgbClr val="262626"/>
          </a:solidFill>
          <a:uFillTx/>
          <a:latin typeface="Impact"/>
        </a:defRPr>
      </a:lvl1pPr>
    </p:titleStyle>
    <p:bodyStyle>
      <a:lvl1pPr marL="274320" marR="0" lvl="0" indent="-274320" algn="l" defTabSz="914400" rtl="0" fontAlgn="auto" hangingPunct="1">
        <a:lnSpc>
          <a:spcPct val="100000"/>
        </a:lnSpc>
        <a:spcBef>
          <a:spcPts val="600"/>
        </a:spcBef>
        <a:spcAft>
          <a:spcPts val="0"/>
        </a:spcAft>
        <a:buClr>
          <a:srgbClr val="94B6D2"/>
        </a:buClr>
        <a:buSzPct val="100000"/>
        <a:buFont typeface="Arial" pitchFamily="34"/>
        <a:buChar char="•"/>
        <a:tabLst/>
        <a:defRPr lang="sk-SK" sz="2400" b="0" i="0" u="none" strike="noStrike" kern="1200" cap="none" spc="0" baseline="0">
          <a:solidFill>
            <a:srgbClr val="775F55"/>
          </a:solidFill>
          <a:uFillTx/>
          <a:latin typeface="Times New Roman"/>
        </a:defRPr>
      </a:lvl1pPr>
      <a:lvl2pPr marL="594360" marR="0" lvl="1" indent="-274320" algn="l" defTabSz="914400" rtl="0" fontAlgn="auto" hangingPunct="1">
        <a:lnSpc>
          <a:spcPct val="100000"/>
        </a:lnSpc>
        <a:spcBef>
          <a:spcPts val="500"/>
        </a:spcBef>
        <a:spcAft>
          <a:spcPts val="0"/>
        </a:spcAft>
        <a:buClr>
          <a:srgbClr val="94B6D2"/>
        </a:buClr>
        <a:buSzPct val="100000"/>
        <a:buFont typeface="Arial" pitchFamily="34"/>
        <a:buChar char="•"/>
        <a:tabLst/>
        <a:defRPr lang="sk-SK" sz="2200" b="0" i="0" u="none" strike="noStrike" kern="1200" cap="none" spc="0" baseline="0">
          <a:solidFill>
            <a:srgbClr val="775F55"/>
          </a:solidFill>
          <a:uFillTx/>
          <a:latin typeface="Times New Roman"/>
        </a:defRPr>
      </a:lvl2pPr>
      <a:lvl3pPr marL="868680" marR="0" lvl="2" indent="-228600" algn="l" defTabSz="914400" rtl="0" fontAlgn="auto" hangingPunct="1">
        <a:lnSpc>
          <a:spcPct val="100000"/>
        </a:lnSpc>
        <a:spcBef>
          <a:spcPts val="500"/>
        </a:spcBef>
        <a:spcAft>
          <a:spcPts val="0"/>
        </a:spcAft>
        <a:buClr>
          <a:srgbClr val="94B6D2"/>
        </a:buClr>
        <a:buSzPct val="100000"/>
        <a:buFont typeface="Arial" pitchFamily="34"/>
        <a:buChar char="•"/>
        <a:tabLst/>
        <a:defRPr lang="sk-SK" sz="2000" b="0" i="0" u="none" strike="noStrike" kern="1200" cap="none" spc="0" baseline="0">
          <a:solidFill>
            <a:srgbClr val="775F55"/>
          </a:solidFill>
          <a:uFillTx/>
          <a:latin typeface="Times New Roman"/>
        </a:defRPr>
      </a:lvl3pPr>
      <a:lvl4pPr marL="1143000" marR="0" lvl="3" indent="-228600" algn="l" defTabSz="914400" rtl="0" fontAlgn="auto" hangingPunct="1">
        <a:lnSpc>
          <a:spcPct val="100000"/>
        </a:lnSpc>
        <a:spcBef>
          <a:spcPts val="400"/>
        </a:spcBef>
        <a:spcAft>
          <a:spcPts val="0"/>
        </a:spcAft>
        <a:buClr>
          <a:srgbClr val="94B6D2"/>
        </a:buClr>
        <a:buSzPct val="100000"/>
        <a:buFont typeface="Arial" pitchFamily="34"/>
        <a:buChar char="•"/>
        <a:tabLst/>
        <a:defRPr lang="sk-SK" sz="1800" b="0" i="0" u="none" strike="noStrike" kern="1200" cap="none" spc="0" baseline="0">
          <a:solidFill>
            <a:srgbClr val="775F55"/>
          </a:solidFill>
          <a:uFillTx/>
          <a:latin typeface="Times New Roman"/>
        </a:defRPr>
      </a:lvl4pPr>
      <a:lvl5pPr marL="1371600" marR="0" lvl="4" indent="-228600" algn="l" defTabSz="914400" rtl="0" fontAlgn="auto" hangingPunct="1">
        <a:lnSpc>
          <a:spcPct val="100000"/>
        </a:lnSpc>
        <a:spcBef>
          <a:spcPts val="400"/>
        </a:spcBef>
        <a:spcAft>
          <a:spcPts val="0"/>
        </a:spcAft>
        <a:buClr>
          <a:srgbClr val="94B6D2"/>
        </a:buClr>
        <a:buSzPct val="100000"/>
        <a:buFont typeface="Arial" pitchFamily="34"/>
        <a:buChar char="•"/>
        <a:tabLst/>
        <a:defRPr lang="sk-SK" sz="1800" b="0" i="0" u="none" strike="noStrike" kern="1200" cap="none" spc="0" baseline="0">
          <a:solidFill>
            <a:srgbClr val="775F55"/>
          </a:solidFill>
          <a:uFillTx/>
          <a:latin typeface="Times New Roman"/>
        </a:defRPr>
      </a:lvl5pPr>
    </p:bodyStyle>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name="Slide1">
    <p:bg>
      <p:bgPr>
        <a:solidFill>
          <a:srgbClr val="94B6D2"/>
        </a:solidFill>
        <a:effectLst/>
      </p:bgPr>
    </p:bg>
    <p:spTree>
      <p:nvGrpSpPr>
        <p:cNvPr id="1" name=""/>
        <p:cNvGrpSpPr/>
        <p:nvPr/>
      </p:nvGrpSpPr>
      <p:grpSpPr>
        <a:xfrm>
          <a:off x="0" y="0"/>
          <a:ext cx="0" cy="0"/>
          <a:chOff x="0" y="0"/>
          <a:chExt cx="0" cy="0"/>
        </a:xfrm>
      </p:grpSpPr>
      <p:pic>
        <p:nvPicPr>
          <p:cNvPr id="2" name="Picture 2" descr="C:\Users\kamil.huslica\Desktop\dokumenty\event 09.05.2016\leták na event\Untitled-1.jpg"/>
          <p:cNvPicPr>
            <a:picLocks noChangeAspect="1"/>
          </p:cNvPicPr>
          <p:nvPr/>
        </p:nvPicPr>
        <p:blipFill>
          <a:blip r:embed="rId3">
            <a:extLst>
              <a:ext uri="{BEBA8EAE-BF5A-486C-A8C5-ECC9F3942E4B}">
                <a14:imgProps xmlns:a14="http://schemas.microsoft.com/office/drawing/2010/main">
                  <a14:imgLayer r:embed="rId4">
                    <a14:imgEffect>
                      <a14:saturation sat="400000"/>
                    </a14:imgEffect>
                  </a14:imgLayer>
                </a14:imgProps>
              </a:ext>
            </a:extLst>
          </a:blip>
          <a:srcRect l="1684" r="2556"/>
          <a:stretch>
            <a:fillRect/>
          </a:stretch>
        </p:blipFill>
        <p:spPr>
          <a:xfrm>
            <a:off x="-76196" y="0"/>
            <a:ext cx="9220196" cy="6858000"/>
          </a:xfrm>
          <a:prstGeom prst="rect">
            <a:avLst/>
          </a:prstGeom>
          <a:noFill/>
          <a:ln>
            <a:noFill/>
          </a:ln>
        </p:spPr>
      </p:pic>
      <p:pic>
        <p:nvPicPr>
          <p:cNvPr id="4" name="Picture 4" descr="C:\Users\kamil.huslica\Desktop\oprh\logo OPRH\fishes\logo OPRH 2014-2020_verzia 01.png"/>
          <p:cNvPicPr>
            <a:picLocks noChangeAspect="1"/>
          </p:cNvPicPr>
          <p:nvPr/>
        </p:nvPicPr>
        <p:blipFill>
          <a:blip r:embed="rId5"/>
          <a:srcRect/>
          <a:stretch>
            <a:fillRect/>
          </a:stretch>
        </p:blipFill>
        <p:spPr>
          <a:xfrm>
            <a:off x="3209916" y="2314654"/>
            <a:ext cx="2647970" cy="2228691"/>
          </a:xfrm>
          <a:prstGeom prst="rect">
            <a:avLst/>
          </a:prstGeom>
          <a:noFill/>
          <a:ln>
            <a:noFill/>
          </a:ln>
        </p:spPr>
      </p:pic>
      <p:pic>
        <p:nvPicPr>
          <p:cNvPr id="7" name="Obrázok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59632" y="216025"/>
            <a:ext cx="2500785" cy="764703"/>
          </a:xfrm>
          <a:prstGeom prst="rect">
            <a:avLst/>
          </a:prstGeom>
        </p:spPr>
      </p:pic>
      <p:pic>
        <p:nvPicPr>
          <p:cNvPr id="1027" name="Picture 3"/>
          <p:cNvPicPr>
            <a:picLocks noChangeAspect="1" noChangeArrowheads="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461893" y="138767"/>
            <a:ext cx="1278459" cy="11299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BlokTextu 7"/>
          <p:cNvSpPr txBox="1"/>
          <p:nvPr/>
        </p:nvSpPr>
        <p:spPr>
          <a:xfrm>
            <a:off x="424287" y="5036059"/>
            <a:ext cx="8219229" cy="369332"/>
          </a:xfrm>
          <a:prstGeom prst="rect">
            <a:avLst/>
          </a:prstGeom>
          <a:noFill/>
        </p:spPr>
        <p:txBody>
          <a:bodyPr wrap="square" rtlCol="0">
            <a:spAutoFit/>
          </a:bodyPr>
          <a:lstStyle/>
          <a:p>
            <a:pPr algn="ctr"/>
            <a:r>
              <a:rPr lang="sk-SK" dirty="0" smtClean="0"/>
              <a:t> </a:t>
            </a:r>
            <a:r>
              <a:rPr lang="sk-SK" b="1" dirty="0" smtClean="0">
                <a:solidFill>
                  <a:srgbClr val="002060"/>
                </a:solidFill>
              </a:rPr>
              <a:t>Mgr. Ján CHLÁDOK  </a:t>
            </a:r>
            <a:r>
              <a:rPr lang="sk-SK" dirty="0" smtClean="0">
                <a:solidFill>
                  <a:srgbClr val="002060"/>
                </a:solidFill>
              </a:rPr>
              <a:t>Oddelenie </a:t>
            </a:r>
            <a:r>
              <a:rPr lang="sk-SK" dirty="0">
                <a:solidFill>
                  <a:srgbClr val="002060"/>
                </a:solidFill>
              </a:rPr>
              <a:t>riadenia </a:t>
            </a:r>
            <a:r>
              <a:rPr lang="pl-PL" dirty="0" smtClean="0">
                <a:solidFill>
                  <a:srgbClr val="002060"/>
                </a:solidFill>
              </a:rPr>
              <a:t>OP </a:t>
            </a:r>
            <a:r>
              <a:rPr lang="pl-PL" dirty="0">
                <a:solidFill>
                  <a:srgbClr val="002060"/>
                </a:solidFill>
              </a:rPr>
              <a:t>RH </a:t>
            </a:r>
            <a:endParaRPr lang="sk-SK" b="1" dirty="0">
              <a:solidFill>
                <a:srgbClr val="002060"/>
              </a:solidFill>
              <a:effectLst>
                <a:outerShdw blurRad="38100" dist="38100" dir="2700000" algn="tl">
                  <a:srgbClr val="000000">
                    <a:alpha val="43137"/>
                  </a:srgbClr>
                </a:outerShdw>
              </a:effectLst>
            </a:endParaRPr>
          </a:p>
        </p:txBody>
      </p:sp>
    </p:spTree>
  </p:cSld>
  <p:clrMapOvr>
    <a:masterClrMapping/>
  </p:clrMapOvr>
  <p:transition spd="slow">
    <p:wip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objekt pre obsah 2"/>
          <p:cNvSpPr>
            <a:spLocks noGrp="1"/>
          </p:cNvSpPr>
          <p:nvPr>
            <p:ph idx="1"/>
          </p:nvPr>
        </p:nvSpPr>
        <p:spPr>
          <a:xfrm>
            <a:off x="323528" y="1556793"/>
            <a:ext cx="8389465" cy="4633092"/>
          </a:xfrm>
        </p:spPr>
        <p:txBody>
          <a:bodyPr/>
          <a:lstStyle/>
          <a:p>
            <a:pPr marL="0" indent="0" algn="ctr">
              <a:spcAft>
                <a:spcPts val="600"/>
              </a:spcAft>
              <a:buNone/>
            </a:pPr>
            <a:r>
              <a:rPr lang="sk-SK" sz="1600" i="1" dirty="0" smtClean="0">
                <a:solidFill>
                  <a:schemeClr val="tx1"/>
                </a:solidFill>
                <a:effectLst>
                  <a:outerShdw blurRad="38100" dist="38100" dir="2700000" algn="tl">
                    <a:srgbClr val="000000">
                      <a:alpha val="43137"/>
                    </a:srgbClr>
                  </a:outerShdw>
                </a:effectLst>
                <a:latin typeface="+mj-lt"/>
              </a:rPr>
              <a:t>Aktivita </a:t>
            </a:r>
            <a:r>
              <a:rPr lang="sk-SK" sz="1600" i="1" dirty="0">
                <a:solidFill>
                  <a:schemeClr val="tx1"/>
                </a:solidFill>
                <a:effectLst>
                  <a:outerShdw blurRad="38100" dist="38100" dir="2700000" algn="tl">
                    <a:srgbClr val="000000">
                      <a:alpha val="43137"/>
                    </a:srgbClr>
                  </a:outerShdw>
                </a:effectLst>
                <a:latin typeface="+mj-lt"/>
              </a:rPr>
              <a:t>1 Získanie </a:t>
            </a:r>
            <a:r>
              <a:rPr lang="sk-SK" sz="1600" i="1" dirty="0" smtClean="0">
                <a:solidFill>
                  <a:schemeClr val="tx1"/>
                </a:solidFill>
                <a:effectLst>
                  <a:outerShdw blurRad="38100" dist="38100" dir="2700000" algn="tl">
                    <a:srgbClr val="000000">
                      <a:alpha val="43137"/>
                    </a:srgbClr>
                  </a:outerShdw>
                </a:effectLst>
                <a:latin typeface="+mj-lt"/>
              </a:rPr>
              <a:t>nových trhov a </a:t>
            </a:r>
            <a:r>
              <a:rPr lang="sk-SK" sz="1600" i="1" dirty="0">
                <a:solidFill>
                  <a:schemeClr val="tx1"/>
                </a:solidFill>
                <a:effectLst>
                  <a:outerShdw blurRad="38100" dist="38100" dir="2700000" algn="tl">
                    <a:srgbClr val="000000">
                      <a:alpha val="43137"/>
                    </a:srgbClr>
                  </a:outerShdw>
                </a:effectLst>
                <a:latin typeface="+mj-lt"/>
              </a:rPr>
              <a:t>zlepšenie marketingových podmienok </a:t>
            </a:r>
            <a:br>
              <a:rPr lang="sk-SK" sz="1600" i="1" dirty="0">
                <a:solidFill>
                  <a:schemeClr val="tx1"/>
                </a:solidFill>
                <a:effectLst>
                  <a:outerShdw blurRad="38100" dist="38100" dir="2700000" algn="tl">
                    <a:srgbClr val="000000">
                      <a:alpha val="43137"/>
                    </a:srgbClr>
                  </a:outerShdw>
                </a:effectLst>
                <a:latin typeface="+mj-lt"/>
              </a:rPr>
            </a:br>
            <a:r>
              <a:rPr lang="sk-SK" sz="1600" i="1" dirty="0" smtClean="0">
                <a:solidFill>
                  <a:schemeClr val="tx1"/>
                </a:solidFill>
                <a:effectLst>
                  <a:outerShdw blurRad="38100" dist="38100" dir="2700000" algn="tl">
                    <a:srgbClr val="000000">
                      <a:alpha val="43137"/>
                    </a:srgbClr>
                  </a:outerShdw>
                </a:effectLst>
                <a:latin typeface="+mj-lt"/>
              </a:rPr>
              <a:t>(118 000 EUR</a:t>
            </a:r>
            <a:r>
              <a:rPr lang="sk-SK" sz="1600" i="1" dirty="0">
                <a:solidFill>
                  <a:schemeClr val="tx1"/>
                </a:solidFill>
                <a:effectLst>
                  <a:outerShdw blurRad="38100" dist="38100" dir="2700000" algn="tl">
                    <a:srgbClr val="000000">
                      <a:alpha val="43137"/>
                    </a:srgbClr>
                  </a:outerShdw>
                </a:effectLst>
                <a:latin typeface="+mj-lt"/>
              </a:rPr>
              <a:t>– indikatívny </a:t>
            </a:r>
            <a:r>
              <a:rPr lang="sk-SK" sz="1600" i="1" dirty="0" smtClean="0">
                <a:solidFill>
                  <a:schemeClr val="tx1"/>
                </a:solidFill>
                <a:effectLst>
                  <a:outerShdw blurRad="38100" dist="38100" dir="2700000" algn="tl">
                    <a:srgbClr val="000000">
                      <a:alpha val="43137"/>
                    </a:srgbClr>
                  </a:outerShdw>
                </a:effectLst>
                <a:latin typeface="+mj-lt"/>
              </a:rPr>
              <a:t>rozpočet, </a:t>
            </a:r>
            <a:r>
              <a:rPr lang="sk-SK" sz="1600" i="1" dirty="0" smtClean="0">
                <a:solidFill>
                  <a:schemeClr val="accent6"/>
                </a:solidFill>
                <a:effectLst>
                  <a:outerShdw blurRad="38100" dist="38100" dir="2700000" algn="tl">
                    <a:srgbClr val="000000">
                      <a:alpha val="43137"/>
                    </a:srgbClr>
                  </a:outerShdw>
                </a:effectLst>
              </a:rPr>
              <a:t>118 000 EUR </a:t>
            </a:r>
            <a:r>
              <a:rPr lang="sk-SK" sz="1600" i="1" dirty="0">
                <a:solidFill>
                  <a:schemeClr val="accent6"/>
                </a:solidFill>
                <a:effectLst>
                  <a:outerShdw blurRad="38100" dist="38100" dir="2700000" algn="tl">
                    <a:srgbClr val="000000">
                      <a:alpha val="43137"/>
                    </a:srgbClr>
                  </a:outerShdw>
                </a:effectLst>
              </a:rPr>
              <a:t>vo vyhlásenej výzve</a:t>
            </a:r>
            <a:r>
              <a:rPr lang="sk-SK" sz="1600" i="1" dirty="0" smtClean="0">
                <a:solidFill>
                  <a:schemeClr val="tx1"/>
                </a:solidFill>
                <a:effectLst>
                  <a:outerShdw blurRad="38100" dist="38100" dir="2700000" algn="tl">
                    <a:srgbClr val="000000">
                      <a:alpha val="43137"/>
                    </a:srgbClr>
                  </a:outerShdw>
                </a:effectLst>
                <a:latin typeface="+mj-lt"/>
              </a:rPr>
              <a:t>) </a:t>
            </a:r>
          </a:p>
          <a:p>
            <a:pPr marL="0" indent="0" algn="just">
              <a:spcBef>
                <a:spcPts val="0"/>
              </a:spcBef>
              <a:buNone/>
            </a:pPr>
            <a:r>
              <a:rPr lang="sk-SK" sz="1400" b="1" i="1" dirty="0" smtClean="0">
                <a:solidFill>
                  <a:schemeClr val="tx1"/>
                </a:solidFill>
                <a:latin typeface="+mj-lt"/>
              </a:rPr>
              <a:t>Výška príspevku: </a:t>
            </a:r>
          </a:p>
          <a:p>
            <a:pPr algn="just">
              <a:spcBef>
                <a:spcPts val="0"/>
              </a:spcBef>
            </a:pPr>
            <a:r>
              <a:rPr lang="sk-SK" sz="1400" b="1" dirty="0" smtClean="0">
                <a:solidFill>
                  <a:srgbClr val="FF0000"/>
                </a:solidFill>
                <a:latin typeface="+mj-lt"/>
              </a:rPr>
              <a:t>500 </a:t>
            </a:r>
            <a:r>
              <a:rPr lang="sk-SK" sz="1400" b="1" dirty="0">
                <a:solidFill>
                  <a:srgbClr val="FF0000"/>
                </a:solidFill>
                <a:latin typeface="+mj-lt"/>
              </a:rPr>
              <a:t>EUR - 50 000 EUR </a:t>
            </a:r>
            <a:r>
              <a:rPr lang="sk-SK" sz="1400" dirty="0">
                <a:solidFill>
                  <a:schemeClr val="tx1"/>
                </a:solidFill>
                <a:latin typeface="+mj-lt"/>
              </a:rPr>
              <a:t>– MSP (t.j. 50% z celkových oprávnených výdavkov)</a:t>
            </a:r>
          </a:p>
          <a:p>
            <a:pPr algn="just">
              <a:spcBef>
                <a:spcPts val="0"/>
              </a:spcBef>
            </a:pPr>
            <a:r>
              <a:rPr lang="sk-SK" sz="1400" b="1" dirty="0" smtClean="0">
                <a:solidFill>
                  <a:srgbClr val="FF0000"/>
                </a:solidFill>
                <a:latin typeface="+mj-lt"/>
              </a:rPr>
              <a:t>300 </a:t>
            </a:r>
            <a:r>
              <a:rPr lang="sk-SK" sz="1400" b="1" dirty="0">
                <a:solidFill>
                  <a:srgbClr val="FF0000"/>
                </a:solidFill>
                <a:latin typeface="+mj-lt"/>
              </a:rPr>
              <a:t>EUR - 30 000 EUR </a:t>
            </a:r>
            <a:r>
              <a:rPr lang="sk-SK" sz="1400" dirty="0">
                <a:solidFill>
                  <a:schemeClr val="tx1"/>
                </a:solidFill>
                <a:latin typeface="+mj-lt"/>
              </a:rPr>
              <a:t>– ostatné (t.j. 30% z celkových oprávnených výdavkov)</a:t>
            </a:r>
          </a:p>
          <a:p>
            <a:pPr lvl="0" algn="just"/>
            <a:r>
              <a:rPr lang="sk-SK" sz="1600" i="1" dirty="0">
                <a:solidFill>
                  <a:schemeClr val="tx1"/>
                </a:solidFill>
                <a:latin typeface="+mj-lt"/>
              </a:rPr>
              <a:t>Realizácia prieskumov trhu a trhových štúdií</a:t>
            </a:r>
            <a:r>
              <a:rPr lang="sk-SK" sz="1600" dirty="0">
                <a:solidFill>
                  <a:schemeClr val="tx1"/>
                </a:solidFill>
                <a:latin typeface="+mj-lt"/>
              </a:rPr>
              <a:t> v rámci a mimo územia EÚ </a:t>
            </a:r>
            <a:br>
              <a:rPr lang="sk-SK" sz="1600" dirty="0">
                <a:solidFill>
                  <a:schemeClr val="tx1"/>
                </a:solidFill>
                <a:latin typeface="+mj-lt"/>
              </a:rPr>
            </a:br>
            <a:r>
              <a:rPr lang="sk-SK" sz="1600" i="1" dirty="0">
                <a:solidFill>
                  <a:schemeClr val="tx1"/>
                </a:solidFill>
                <a:latin typeface="+mj-lt"/>
              </a:rPr>
              <a:t>Územím mimo EÚ sa myslí územie krajín Európskeho hospodárskeho priestoru.</a:t>
            </a:r>
            <a:endParaRPr lang="sk-SK" sz="1600" dirty="0">
              <a:solidFill>
                <a:schemeClr val="tx1"/>
              </a:solidFill>
              <a:latin typeface="+mj-lt"/>
            </a:endParaRPr>
          </a:p>
          <a:p>
            <a:pPr lvl="0" algn="just"/>
            <a:r>
              <a:rPr lang="sk-SK" sz="1600" i="1" dirty="0">
                <a:solidFill>
                  <a:schemeClr val="tx1"/>
                </a:solidFill>
                <a:latin typeface="+mj-lt"/>
              </a:rPr>
              <a:t>Pasívna a/alebo aktívna účasť na výstavách</a:t>
            </a:r>
            <a:r>
              <a:rPr lang="sk-SK" sz="1600" dirty="0">
                <a:solidFill>
                  <a:schemeClr val="tx1"/>
                </a:solidFill>
                <a:latin typeface="+mj-lt"/>
              </a:rPr>
              <a:t> (pasívna účasť - návštevník; aktívna </a:t>
            </a:r>
            <a:r>
              <a:rPr lang="sk-SK" sz="1600" dirty="0" smtClean="0">
                <a:solidFill>
                  <a:schemeClr val="tx1"/>
                </a:solidFill>
                <a:latin typeface="+mj-lt"/>
              </a:rPr>
              <a:t>účasť                         </a:t>
            </a:r>
            <a:r>
              <a:rPr lang="sk-SK" sz="1600" dirty="0">
                <a:solidFill>
                  <a:schemeClr val="tx1"/>
                </a:solidFill>
                <a:latin typeface="+mj-lt"/>
              </a:rPr>
              <a:t>– vystavovateľ) v rámci aj mimo územia </a:t>
            </a:r>
            <a:r>
              <a:rPr lang="sk-SK" sz="1600" dirty="0" smtClean="0">
                <a:solidFill>
                  <a:schemeClr val="tx1"/>
                </a:solidFill>
                <a:latin typeface="+mj-lt"/>
              </a:rPr>
              <a:t>EÚ.   </a:t>
            </a:r>
            <a:endParaRPr lang="sk-SK" sz="1600" dirty="0">
              <a:solidFill>
                <a:schemeClr val="tx1"/>
              </a:solidFill>
              <a:latin typeface="+mj-lt"/>
            </a:endParaRPr>
          </a:p>
          <a:p>
            <a:pPr lvl="0" algn="just"/>
            <a:r>
              <a:rPr lang="sk-SK" sz="1600" i="1" dirty="0">
                <a:solidFill>
                  <a:schemeClr val="tx1"/>
                </a:solidFill>
                <a:latin typeface="+mj-lt"/>
              </a:rPr>
              <a:t>Účasť na konferenciách/</a:t>
            </a:r>
            <a:r>
              <a:rPr lang="sk-SK" sz="1600" i="1" dirty="0" err="1">
                <a:solidFill>
                  <a:schemeClr val="tx1"/>
                </a:solidFill>
                <a:latin typeface="+mj-lt"/>
              </a:rPr>
              <a:t>workshopoch</a:t>
            </a:r>
            <a:r>
              <a:rPr lang="sk-SK" sz="1600" dirty="0">
                <a:solidFill>
                  <a:schemeClr val="tx1"/>
                </a:solidFill>
                <a:latin typeface="+mj-lt"/>
              </a:rPr>
              <a:t> súvisiacich s predmetom projektu, v rámci aj mimo územia </a:t>
            </a:r>
            <a:r>
              <a:rPr lang="sk-SK" sz="1600" dirty="0" smtClean="0">
                <a:solidFill>
                  <a:schemeClr val="tx1"/>
                </a:solidFill>
                <a:latin typeface="+mj-lt"/>
              </a:rPr>
              <a:t>EÚ.</a:t>
            </a:r>
            <a:endParaRPr lang="sk-SK" sz="1600" dirty="0">
              <a:solidFill>
                <a:schemeClr val="tx1"/>
              </a:solidFill>
              <a:latin typeface="+mj-lt"/>
            </a:endParaRPr>
          </a:p>
          <a:p>
            <a:pPr lvl="0" algn="just"/>
            <a:r>
              <a:rPr lang="sk-SK" sz="1600" i="1" dirty="0">
                <a:solidFill>
                  <a:schemeClr val="tx1"/>
                </a:solidFill>
                <a:latin typeface="+mj-lt"/>
              </a:rPr>
              <a:t>Zriadenie webovej stránky</a:t>
            </a:r>
            <a:r>
              <a:rPr lang="sk-SK" sz="1600" dirty="0">
                <a:solidFill>
                  <a:schemeClr val="tx1"/>
                </a:solidFill>
                <a:latin typeface="+mj-lt"/>
              </a:rPr>
              <a:t> na propagáciu vlastných výrobkov </a:t>
            </a:r>
            <a:r>
              <a:rPr lang="sk-SK" sz="1600" dirty="0" err="1" smtClean="0">
                <a:solidFill>
                  <a:schemeClr val="tx1"/>
                </a:solidFill>
                <a:latin typeface="+mj-lt"/>
              </a:rPr>
              <a:t>akvakultúry</a:t>
            </a:r>
            <a:r>
              <a:rPr lang="sk-SK" sz="1600" dirty="0" smtClean="0">
                <a:solidFill>
                  <a:schemeClr val="tx1"/>
                </a:solidFill>
                <a:latin typeface="+mj-lt"/>
              </a:rPr>
              <a:t>.</a:t>
            </a:r>
            <a:endParaRPr lang="sk-SK" sz="1600" dirty="0">
              <a:solidFill>
                <a:schemeClr val="tx1"/>
              </a:solidFill>
              <a:latin typeface="+mj-lt"/>
            </a:endParaRPr>
          </a:p>
          <a:p>
            <a:pPr marL="0" indent="0" algn="just">
              <a:buNone/>
            </a:pPr>
            <a:r>
              <a:rPr lang="sk-SK" sz="1600" dirty="0">
                <a:solidFill>
                  <a:schemeClr val="tx1"/>
                </a:solidFill>
                <a:latin typeface="+mj-lt"/>
              </a:rPr>
              <a:t>Žiadateľ pri tvorbe webovej stránky na propagáciu vlastných výrobkov </a:t>
            </a:r>
            <a:r>
              <a:rPr lang="sk-SK" sz="1600" dirty="0" err="1">
                <a:solidFill>
                  <a:schemeClr val="tx1"/>
                </a:solidFill>
                <a:latin typeface="+mj-lt"/>
              </a:rPr>
              <a:t>akvakultúry</a:t>
            </a:r>
            <a:r>
              <a:rPr lang="sk-SK" sz="1600" dirty="0">
                <a:solidFill>
                  <a:schemeClr val="tx1"/>
                </a:solidFill>
                <a:latin typeface="+mj-lt"/>
              </a:rPr>
              <a:t> musí v zmysle Partnerskej dohody SR na roky 2014 – 2020 vytvoriť podmienky prístupnosti k informáciám aj osobám so zdravotným postihnutím</a:t>
            </a:r>
            <a:r>
              <a:rPr lang="sk-SK" sz="1600" dirty="0" smtClean="0">
                <a:solidFill>
                  <a:schemeClr val="tx1"/>
                </a:solidFill>
                <a:latin typeface="+mj-lt"/>
              </a:rPr>
              <a:t>.</a:t>
            </a:r>
            <a:endParaRPr lang="sk-SK" sz="1600" dirty="0">
              <a:solidFill>
                <a:schemeClr val="tx1"/>
              </a:solidFill>
              <a:latin typeface="+mj-lt"/>
            </a:endParaRPr>
          </a:p>
          <a:p>
            <a:pPr marL="0" indent="0" algn="just">
              <a:spcBef>
                <a:spcPts val="1200"/>
              </a:spcBef>
              <a:buNone/>
            </a:pPr>
            <a:r>
              <a:rPr lang="sk-SK" sz="1600" b="1" i="1" dirty="0" smtClean="0">
                <a:solidFill>
                  <a:schemeClr val="tx1"/>
                </a:solidFill>
                <a:latin typeface="+mj-lt"/>
              </a:rPr>
              <a:t>Oprávnení </a:t>
            </a:r>
            <a:r>
              <a:rPr lang="sk-SK" sz="1600" b="1" i="1" dirty="0">
                <a:solidFill>
                  <a:schemeClr val="tx1"/>
                </a:solidFill>
                <a:latin typeface="+mj-lt"/>
              </a:rPr>
              <a:t>žiadatelia:</a:t>
            </a:r>
            <a:r>
              <a:rPr lang="sk-SK" sz="1600" b="1" dirty="0">
                <a:solidFill>
                  <a:schemeClr val="tx1"/>
                </a:solidFill>
                <a:latin typeface="+mj-lt"/>
              </a:rPr>
              <a:t> </a:t>
            </a:r>
          </a:p>
          <a:p>
            <a:pPr marL="0" indent="0" algn="just">
              <a:spcBef>
                <a:spcPts val="0"/>
              </a:spcBef>
              <a:buNone/>
            </a:pPr>
            <a:r>
              <a:rPr lang="sk-SK" sz="1600" dirty="0">
                <a:solidFill>
                  <a:schemeClr val="tx1"/>
                </a:solidFill>
                <a:latin typeface="+mj-lt"/>
              </a:rPr>
              <a:t>FO a PO podnikajúce v oblasti </a:t>
            </a:r>
            <a:r>
              <a:rPr lang="sk-SK" sz="1600" dirty="0" err="1">
                <a:solidFill>
                  <a:schemeClr val="tx1"/>
                </a:solidFill>
                <a:latin typeface="+mj-lt"/>
              </a:rPr>
              <a:t>akvakultúry</a:t>
            </a:r>
            <a:r>
              <a:rPr lang="sk-SK" sz="1600" dirty="0">
                <a:solidFill>
                  <a:schemeClr val="tx1"/>
                </a:solidFill>
                <a:latin typeface="+mj-lt"/>
              </a:rPr>
              <a:t> </a:t>
            </a:r>
            <a:endParaRPr lang="sk-SK" sz="1600" dirty="0" smtClean="0">
              <a:solidFill>
                <a:schemeClr val="tx1"/>
              </a:solidFill>
              <a:latin typeface="+mj-lt"/>
            </a:endParaRPr>
          </a:p>
          <a:p>
            <a:pPr marL="0" indent="0" algn="just">
              <a:spcBef>
                <a:spcPts val="0"/>
              </a:spcBef>
              <a:buNone/>
            </a:pPr>
            <a:r>
              <a:rPr lang="sk-SK" sz="1200" i="1" dirty="0">
                <a:solidFill>
                  <a:schemeClr val="tx1"/>
                </a:solidFill>
              </a:rPr>
              <a:t>Oprávnení žiadatelia musia mať podnikateľskú históriu v čase predloženia </a:t>
            </a:r>
            <a:r>
              <a:rPr lang="sk-SK" sz="1200" i="1" dirty="0" err="1">
                <a:solidFill>
                  <a:schemeClr val="tx1"/>
                </a:solidFill>
              </a:rPr>
              <a:t>ŽoNFP</a:t>
            </a:r>
            <a:r>
              <a:rPr lang="sk-SK" sz="1200" i="1" dirty="0">
                <a:solidFill>
                  <a:schemeClr val="tx1"/>
                </a:solidFill>
              </a:rPr>
              <a:t> (minimálne jeden ukončený účtovný rok).</a:t>
            </a:r>
            <a:endParaRPr lang="sk-SK" sz="1200" dirty="0">
              <a:solidFill>
                <a:schemeClr val="tx1"/>
              </a:solidFill>
            </a:endParaRPr>
          </a:p>
          <a:p>
            <a:pPr marL="0" indent="0" algn="just">
              <a:spcBef>
                <a:spcPts val="0"/>
              </a:spcBef>
              <a:buNone/>
            </a:pPr>
            <a:endParaRPr lang="sk-SK" sz="1600" dirty="0">
              <a:solidFill>
                <a:schemeClr val="tx1"/>
              </a:solidFill>
              <a:latin typeface="+mj-lt"/>
            </a:endParaRPr>
          </a:p>
          <a:p>
            <a:pPr marL="0" indent="0" algn="just">
              <a:buNone/>
            </a:pPr>
            <a:endParaRPr lang="sk-SK" sz="1400" dirty="0" smtClean="0">
              <a:latin typeface="+mj-lt"/>
            </a:endParaRPr>
          </a:p>
        </p:txBody>
      </p:sp>
      <p:pic>
        <p:nvPicPr>
          <p:cNvPr id="4" name="Picture 2" descr="C:\Users\kamil.huslica\Desktop\oprh\logo OPRH\fishes\logo OPRH 2014-2020_verzia 10.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81987" y="6189885"/>
            <a:ext cx="862013" cy="858838"/>
          </a:xfrm>
          <a:prstGeom prst="rect">
            <a:avLst/>
          </a:prstGeom>
          <a:noFill/>
          <a:extLst>
            <a:ext uri="{909E8E84-426E-40DD-AFC4-6F175D3DCCD1}">
              <a14:hiddenFill xmlns:a14="http://schemas.microsoft.com/office/drawing/2010/main">
                <a:solidFill>
                  <a:srgbClr val="FFFFFF"/>
                </a:solidFill>
              </a14:hiddenFill>
            </a:ext>
          </a:extLst>
        </p:spPr>
      </p:pic>
      <p:sp>
        <p:nvSpPr>
          <p:cNvPr id="5" name="BlokTextu 4"/>
          <p:cNvSpPr txBox="1"/>
          <p:nvPr/>
        </p:nvSpPr>
        <p:spPr>
          <a:xfrm>
            <a:off x="323528" y="-29368"/>
            <a:ext cx="8496944" cy="1046440"/>
          </a:xfrm>
          <a:prstGeom prst="rect">
            <a:avLst/>
          </a:prstGeom>
          <a:noFill/>
        </p:spPr>
        <p:txBody>
          <a:bodyPr wrap="square" rtlCol="0">
            <a:spAutoFit/>
          </a:bodyPr>
          <a:lstStyle/>
          <a:p>
            <a:pPr algn="ctr"/>
            <a:r>
              <a:rPr lang="sk-SK" sz="2400" b="1" dirty="0">
                <a:effectLst>
                  <a:outerShdw blurRad="38100" dist="38100" dir="2700000" algn="tl">
                    <a:srgbClr val="000000">
                      <a:alpha val="43137"/>
                    </a:srgbClr>
                  </a:outerShdw>
                </a:effectLst>
              </a:rPr>
              <a:t>Opatrenia a podporované aktivity </a:t>
            </a:r>
            <a:endParaRPr lang="sk-SK" sz="2400" b="1" dirty="0" smtClean="0">
              <a:effectLst>
                <a:outerShdw blurRad="38100" dist="38100" dir="2700000" algn="tl">
                  <a:srgbClr val="000000">
                    <a:alpha val="43137"/>
                  </a:srgbClr>
                </a:outerShdw>
              </a:effectLst>
            </a:endParaRPr>
          </a:p>
          <a:p>
            <a:pPr algn="ctr"/>
            <a:r>
              <a:rPr lang="sk-SK" sz="2000" b="1" dirty="0" smtClean="0">
                <a:effectLst>
                  <a:outerShdw blurRad="38100" dist="38100" dir="2700000" algn="tl">
                    <a:srgbClr val="000000">
                      <a:alpha val="43137"/>
                    </a:srgbClr>
                  </a:outerShdw>
                </a:effectLst>
              </a:rPr>
              <a:t>v </a:t>
            </a:r>
            <a:r>
              <a:rPr lang="sk-SK" sz="2000" b="1" dirty="0">
                <a:effectLst>
                  <a:outerShdw blurRad="38100" dist="38100" dir="2700000" algn="tl">
                    <a:srgbClr val="000000">
                      <a:alpha val="43137"/>
                    </a:srgbClr>
                  </a:outerShdw>
                </a:effectLst>
              </a:rPr>
              <a:t>rámci Operačného programu Rybné hospodárstvo 2014 – 2020</a:t>
            </a:r>
          </a:p>
          <a:p>
            <a:pPr algn="ctr"/>
            <a:r>
              <a:rPr lang="sk-SK" b="1" u="sng" dirty="0">
                <a:cs typeface="Sakkal Majalla" pitchFamily="2" charset="-78"/>
              </a:rPr>
              <a:t>Opatrenie </a:t>
            </a:r>
            <a:r>
              <a:rPr lang="sk-SK" b="1" u="sng" dirty="0" smtClean="0">
                <a:solidFill>
                  <a:srgbClr val="FF0000"/>
                </a:solidFill>
                <a:cs typeface="Sakkal Majalla" pitchFamily="2" charset="-78"/>
              </a:rPr>
              <a:t>5.1.1</a:t>
            </a:r>
            <a:r>
              <a:rPr lang="sk-SK" b="1" u="sng" dirty="0" smtClean="0">
                <a:cs typeface="Sakkal Majalla" pitchFamily="2" charset="-78"/>
              </a:rPr>
              <a:t> Marketingové opatrenia</a:t>
            </a:r>
            <a:endParaRPr lang="sk-SK" b="1" u="sng" dirty="0">
              <a:cs typeface="Sakkal Majalla" pitchFamily="2" charset="-78"/>
            </a:endParaRPr>
          </a:p>
        </p:txBody>
      </p:sp>
    </p:spTree>
    <p:extLst>
      <p:ext uri="{BB962C8B-B14F-4D97-AF65-F5344CB8AC3E}">
        <p14:creationId xmlns:p14="http://schemas.microsoft.com/office/powerpoint/2010/main" val="329762898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500"/>
                                        <p:tgtEl>
                                          <p:spTgt spid="5">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barn(inVertical)">
                                      <p:cBhvr>
                                        <p:cTn id="10" dur="500"/>
                                        <p:tgtEl>
                                          <p:spTgt spid="5">
                                            <p:txEl>
                                              <p:pRg st="1" end="1"/>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Effect transition="in" filter="barn(inVertical)">
                                      <p:cBhvr>
                                        <p:cTn id="13" dur="500"/>
                                        <p:tgtEl>
                                          <p:spTgt spid="5">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nodeType="click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 calcmode="lin" valueType="num">
                                      <p:cBhvr>
                                        <p:cTn id="18"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9"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20" dur="500"/>
                                        <p:tgtEl>
                                          <p:spTgt spid="3">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 calcmode="lin" valueType="num">
                                      <p:cBhvr>
                                        <p:cTn id="25"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6"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27" dur="500"/>
                                        <p:tgtEl>
                                          <p:spTgt spid="3">
                                            <p:txEl>
                                              <p:pRg st="1" end="1"/>
                                            </p:txEl>
                                          </p:spTgt>
                                        </p:tgtEl>
                                      </p:cBhvr>
                                    </p:animEffect>
                                  </p:childTnLst>
                                </p:cTn>
                              </p:par>
                              <p:par>
                                <p:cTn id="28" presetID="53" presetClass="entr" presetSubtype="16" fill="hold" nodeType="withEffect">
                                  <p:stCondLst>
                                    <p:cond delay="0"/>
                                  </p:stCondLst>
                                  <p:childTnLst>
                                    <p:set>
                                      <p:cBhvr>
                                        <p:cTn id="29" dur="1" fill="hold">
                                          <p:stCondLst>
                                            <p:cond delay="0"/>
                                          </p:stCondLst>
                                        </p:cTn>
                                        <p:tgtEl>
                                          <p:spTgt spid="3">
                                            <p:txEl>
                                              <p:pRg st="2" end="2"/>
                                            </p:txEl>
                                          </p:spTgt>
                                        </p:tgtEl>
                                        <p:attrNameLst>
                                          <p:attrName>style.visibility</p:attrName>
                                        </p:attrNameLst>
                                      </p:cBhvr>
                                      <p:to>
                                        <p:strVal val="visible"/>
                                      </p:to>
                                    </p:set>
                                    <p:anim calcmode="lin" valueType="num">
                                      <p:cBhvr>
                                        <p:cTn id="30"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31"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32" dur="500"/>
                                        <p:tgtEl>
                                          <p:spTgt spid="3">
                                            <p:txEl>
                                              <p:pRg st="2" end="2"/>
                                            </p:txEl>
                                          </p:spTgt>
                                        </p:tgtEl>
                                      </p:cBhvr>
                                    </p:animEffect>
                                  </p:childTnLst>
                                </p:cTn>
                              </p:par>
                              <p:par>
                                <p:cTn id="33" presetID="53" presetClass="entr" presetSubtype="16" fill="hold" nodeType="with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 calcmode="lin" valueType="num">
                                      <p:cBhvr>
                                        <p:cTn id="35"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6"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7" dur="500"/>
                                        <p:tgtEl>
                                          <p:spTgt spid="3">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2" presetClass="emph" presetSubtype="0" fill="hold" nodeType="clickEffect">
                                  <p:stCondLst>
                                    <p:cond delay="0"/>
                                  </p:stCondLst>
                                  <p:childTnLst>
                                    <p:animRot by="120000">
                                      <p:cBhvr>
                                        <p:cTn id="41" dur="100" fill="hold">
                                          <p:stCondLst>
                                            <p:cond delay="0"/>
                                          </p:stCondLst>
                                        </p:cTn>
                                        <p:tgtEl>
                                          <p:spTgt spid="3">
                                            <p:txEl>
                                              <p:pRg st="1" end="1"/>
                                            </p:txEl>
                                          </p:spTgt>
                                        </p:tgtEl>
                                        <p:attrNameLst>
                                          <p:attrName>r</p:attrName>
                                        </p:attrNameLst>
                                      </p:cBhvr>
                                    </p:animRot>
                                    <p:animRot by="-240000">
                                      <p:cBhvr>
                                        <p:cTn id="42" dur="200" fill="hold">
                                          <p:stCondLst>
                                            <p:cond delay="200"/>
                                          </p:stCondLst>
                                        </p:cTn>
                                        <p:tgtEl>
                                          <p:spTgt spid="3">
                                            <p:txEl>
                                              <p:pRg st="1" end="1"/>
                                            </p:txEl>
                                          </p:spTgt>
                                        </p:tgtEl>
                                        <p:attrNameLst>
                                          <p:attrName>r</p:attrName>
                                        </p:attrNameLst>
                                      </p:cBhvr>
                                    </p:animRot>
                                    <p:animRot by="240000">
                                      <p:cBhvr>
                                        <p:cTn id="43" dur="200" fill="hold">
                                          <p:stCondLst>
                                            <p:cond delay="400"/>
                                          </p:stCondLst>
                                        </p:cTn>
                                        <p:tgtEl>
                                          <p:spTgt spid="3">
                                            <p:txEl>
                                              <p:pRg st="1" end="1"/>
                                            </p:txEl>
                                          </p:spTgt>
                                        </p:tgtEl>
                                        <p:attrNameLst>
                                          <p:attrName>r</p:attrName>
                                        </p:attrNameLst>
                                      </p:cBhvr>
                                    </p:animRot>
                                    <p:animRot by="-240000">
                                      <p:cBhvr>
                                        <p:cTn id="44" dur="200" fill="hold">
                                          <p:stCondLst>
                                            <p:cond delay="600"/>
                                          </p:stCondLst>
                                        </p:cTn>
                                        <p:tgtEl>
                                          <p:spTgt spid="3">
                                            <p:txEl>
                                              <p:pRg st="1" end="1"/>
                                            </p:txEl>
                                          </p:spTgt>
                                        </p:tgtEl>
                                        <p:attrNameLst>
                                          <p:attrName>r</p:attrName>
                                        </p:attrNameLst>
                                      </p:cBhvr>
                                    </p:animRot>
                                    <p:animRot by="120000">
                                      <p:cBhvr>
                                        <p:cTn id="45" dur="200" fill="hold">
                                          <p:stCondLst>
                                            <p:cond delay="800"/>
                                          </p:stCondLst>
                                        </p:cTn>
                                        <p:tgtEl>
                                          <p:spTgt spid="3">
                                            <p:txEl>
                                              <p:pRg st="1" end="1"/>
                                            </p:txEl>
                                          </p:spTgt>
                                        </p:tgtEl>
                                        <p:attrNameLst>
                                          <p:attrName>r</p:attrName>
                                        </p:attrNameLst>
                                      </p:cBhvr>
                                    </p:animRot>
                                  </p:childTnLst>
                                </p:cTn>
                              </p:par>
                              <p:par>
                                <p:cTn id="46" presetID="32" presetClass="emph" presetSubtype="0" fill="hold" nodeType="withEffect">
                                  <p:stCondLst>
                                    <p:cond delay="0"/>
                                  </p:stCondLst>
                                  <p:childTnLst>
                                    <p:animRot by="120000">
                                      <p:cBhvr>
                                        <p:cTn id="47" dur="100" fill="hold">
                                          <p:stCondLst>
                                            <p:cond delay="0"/>
                                          </p:stCondLst>
                                        </p:cTn>
                                        <p:tgtEl>
                                          <p:spTgt spid="3">
                                            <p:txEl>
                                              <p:pRg st="2" end="2"/>
                                            </p:txEl>
                                          </p:spTgt>
                                        </p:tgtEl>
                                        <p:attrNameLst>
                                          <p:attrName>r</p:attrName>
                                        </p:attrNameLst>
                                      </p:cBhvr>
                                    </p:animRot>
                                    <p:animRot by="-240000">
                                      <p:cBhvr>
                                        <p:cTn id="48" dur="200" fill="hold">
                                          <p:stCondLst>
                                            <p:cond delay="200"/>
                                          </p:stCondLst>
                                        </p:cTn>
                                        <p:tgtEl>
                                          <p:spTgt spid="3">
                                            <p:txEl>
                                              <p:pRg st="2" end="2"/>
                                            </p:txEl>
                                          </p:spTgt>
                                        </p:tgtEl>
                                        <p:attrNameLst>
                                          <p:attrName>r</p:attrName>
                                        </p:attrNameLst>
                                      </p:cBhvr>
                                    </p:animRot>
                                    <p:animRot by="240000">
                                      <p:cBhvr>
                                        <p:cTn id="49" dur="200" fill="hold">
                                          <p:stCondLst>
                                            <p:cond delay="400"/>
                                          </p:stCondLst>
                                        </p:cTn>
                                        <p:tgtEl>
                                          <p:spTgt spid="3">
                                            <p:txEl>
                                              <p:pRg st="2" end="2"/>
                                            </p:txEl>
                                          </p:spTgt>
                                        </p:tgtEl>
                                        <p:attrNameLst>
                                          <p:attrName>r</p:attrName>
                                        </p:attrNameLst>
                                      </p:cBhvr>
                                    </p:animRot>
                                    <p:animRot by="-240000">
                                      <p:cBhvr>
                                        <p:cTn id="50" dur="200" fill="hold">
                                          <p:stCondLst>
                                            <p:cond delay="600"/>
                                          </p:stCondLst>
                                        </p:cTn>
                                        <p:tgtEl>
                                          <p:spTgt spid="3">
                                            <p:txEl>
                                              <p:pRg st="2" end="2"/>
                                            </p:txEl>
                                          </p:spTgt>
                                        </p:tgtEl>
                                        <p:attrNameLst>
                                          <p:attrName>r</p:attrName>
                                        </p:attrNameLst>
                                      </p:cBhvr>
                                    </p:animRot>
                                    <p:animRot by="120000">
                                      <p:cBhvr>
                                        <p:cTn id="51" dur="200" fill="hold">
                                          <p:stCondLst>
                                            <p:cond delay="800"/>
                                          </p:stCondLst>
                                        </p:cTn>
                                        <p:tgtEl>
                                          <p:spTgt spid="3">
                                            <p:txEl>
                                              <p:pRg st="2" end="2"/>
                                            </p:txEl>
                                          </p:spTgt>
                                        </p:tgtEl>
                                        <p:attrNameLst>
                                          <p:attrName>r</p:attrName>
                                        </p:attrNameLst>
                                      </p:cBhvr>
                                    </p:animRot>
                                  </p:childTnLst>
                                </p:cTn>
                              </p:par>
                              <p:par>
                                <p:cTn id="52" presetID="32" presetClass="emph" presetSubtype="0" fill="hold" nodeType="withEffect">
                                  <p:stCondLst>
                                    <p:cond delay="0"/>
                                  </p:stCondLst>
                                  <p:childTnLst>
                                    <p:animRot by="120000">
                                      <p:cBhvr>
                                        <p:cTn id="53" dur="100" fill="hold">
                                          <p:stCondLst>
                                            <p:cond delay="0"/>
                                          </p:stCondLst>
                                        </p:cTn>
                                        <p:tgtEl>
                                          <p:spTgt spid="3">
                                            <p:txEl>
                                              <p:pRg st="3" end="3"/>
                                            </p:txEl>
                                          </p:spTgt>
                                        </p:tgtEl>
                                        <p:attrNameLst>
                                          <p:attrName>r</p:attrName>
                                        </p:attrNameLst>
                                      </p:cBhvr>
                                    </p:animRot>
                                    <p:animRot by="-240000">
                                      <p:cBhvr>
                                        <p:cTn id="54" dur="200" fill="hold">
                                          <p:stCondLst>
                                            <p:cond delay="200"/>
                                          </p:stCondLst>
                                        </p:cTn>
                                        <p:tgtEl>
                                          <p:spTgt spid="3">
                                            <p:txEl>
                                              <p:pRg st="3" end="3"/>
                                            </p:txEl>
                                          </p:spTgt>
                                        </p:tgtEl>
                                        <p:attrNameLst>
                                          <p:attrName>r</p:attrName>
                                        </p:attrNameLst>
                                      </p:cBhvr>
                                    </p:animRot>
                                    <p:animRot by="240000">
                                      <p:cBhvr>
                                        <p:cTn id="55" dur="200" fill="hold">
                                          <p:stCondLst>
                                            <p:cond delay="400"/>
                                          </p:stCondLst>
                                        </p:cTn>
                                        <p:tgtEl>
                                          <p:spTgt spid="3">
                                            <p:txEl>
                                              <p:pRg st="3" end="3"/>
                                            </p:txEl>
                                          </p:spTgt>
                                        </p:tgtEl>
                                        <p:attrNameLst>
                                          <p:attrName>r</p:attrName>
                                        </p:attrNameLst>
                                      </p:cBhvr>
                                    </p:animRot>
                                    <p:animRot by="-240000">
                                      <p:cBhvr>
                                        <p:cTn id="56" dur="200" fill="hold">
                                          <p:stCondLst>
                                            <p:cond delay="600"/>
                                          </p:stCondLst>
                                        </p:cTn>
                                        <p:tgtEl>
                                          <p:spTgt spid="3">
                                            <p:txEl>
                                              <p:pRg st="3" end="3"/>
                                            </p:txEl>
                                          </p:spTgt>
                                        </p:tgtEl>
                                        <p:attrNameLst>
                                          <p:attrName>r</p:attrName>
                                        </p:attrNameLst>
                                      </p:cBhvr>
                                    </p:animRot>
                                    <p:animRot by="120000">
                                      <p:cBhvr>
                                        <p:cTn id="57" dur="200" fill="hold">
                                          <p:stCondLst>
                                            <p:cond delay="800"/>
                                          </p:stCondLst>
                                        </p:cTn>
                                        <p:tgtEl>
                                          <p:spTgt spid="3">
                                            <p:txEl>
                                              <p:pRg st="3" end="3"/>
                                            </p:txEl>
                                          </p:spTgt>
                                        </p:tgtEl>
                                        <p:attrNameLst>
                                          <p:attrName>r</p:attrName>
                                        </p:attrNameLst>
                                      </p:cBhvr>
                                    </p:animRot>
                                  </p:childTnLst>
                                </p:cTn>
                              </p:par>
                            </p:childTnLst>
                          </p:cTn>
                        </p:par>
                      </p:childTnLst>
                    </p:cTn>
                  </p:par>
                  <p:par>
                    <p:cTn id="58" fill="hold">
                      <p:stCondLst>
                        <p:cond delay="indefinite"/>
                      </p:stCondLst>
                      <p:childTnLst>
                        <p:par>
                          <p:cTn id="59" fill="hold">
                            <p:stCondLst>
                              <p:cond delay="0"/>
                            </p:stCondLst>
                            <p:childTnLst>
                              <p:par>
                                <p:cTn id="60" presetID="53" presetClass="entr" presetSubtype="16" fill="hold" nodeType="clickEffect">
                                  <p:stCondLst>
                                    <p:cond delay="0"/>
                                  </p:stCondLst>
                                  <p:childTnLst>
                                    <p:set>
                                      <p:cBhvr>
                                        <p:cTn id="61" dur="1" fill="hold">
                                          <p:stCondLst>
                                            <p:cond delay="0"/>
                                          </p:stCondLst>
                                        </p:cTn>
                                        <p:tgtEl>
                                          <p:spTgt spid="3">
                                            <p:txEl>
                                              <p:pRg st="4" end="4"/>
                                            </p:txEl>
                                          </p:spTgt>
                                        </p:tgtEl>
                                        <p:attrNameLst>
                                          <p:attrName>style.visibility</p:attrName>
                                        </p:attrNameLst>
                                      </p:cBhvr>
                                      <p:to>
                                        <p:strVal val="visible"/>
                                      </p:to>
                                    </p:set>
                                    <p:anim calcmode="lin" valueType="num">
                                      <p:cBhvr>
                                        <p:cTn id="62"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63"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64" dur="500"/>
                                        <p:tgtEl>
                                          <p:spTgt spid="3">
                                            <p:txEl>
                                              <p:pRg st="4" end="4"/>
                                            </p:txEl>
                                          </p:spTgt>
                                        </p:tgtEl>
                                      </p:cBhvr>
                                    </p:animEffect>
                                  </p:childTnLst>
                                </p:cTn>
                              </p:par>
                            </p:childTnLst>
                          </p:cTn>
                        </p:par>
                      </p:childTnLst>
                    </p:cTn>
                  </p:par>
                  <p:par>
                    <p:cTn id="65" fill="hold">
                      <p:stCondLst>
                        <p:cond delay="indefinite"/>
                      </p:stCondLst>
                      <p:childTnLst>
                        <p:par>
                          <p:cTn id="66" fill="hold">
                            <p:stCondLst>
                              <p:cond delay="0"/>
                            </p:stCondLst>
                            <p:childTnLst>
                              <p:par>
                                <p:cTn id="67" presetID="53" presetClass="entr" presetSubtype="16" fill="hold" nodeType="clickEffect">
                                  <p:stCondLst>
                                    <p:cond delay="0"/>
                                  </p:stCondLst>
                                  <p:childTnLst>
                                    <p:set>
                                      <p:cBhvr>
                                        <p:cTn id="68" dur="1" fill="hold">
                                          <p:stCondLst>
                                            <p:cond delay="0"/>
                                          </p:stCondLst>
                                        </p:cTn>
                                        <p:tgtEl>
                                          <p:spTgt spid="3">
                                            <p:txEl>
                                              <p:pRg st="5" end="5"/>
                                            </p:txEl>
                                          </p:spTgt>
                                        </p:tgtEl>
                                        <p:attrNameLst>
                                          <p:attrName>style.visibility</p:attrName>
                                        </p:attrNameLst>
                                      </p:cBhvr>
                                      <p:to>
                                        <p:strVal val="visible"/>
                                      </p:to>
                                    </p:set>
                                    <p:anim calcmode="lin" valueType="num">
                                      <p:cBhvr>
                                        <p:cTn id="69"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70"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71" dur="500"/>
                                        <p:tgtEl>
                                          <p:spTgt spid="3">
                                            <p:txEl>
                                              <p:pRg st="5" end="5"/>
                                            </p:txEl>
                                          </p:spTgt>
                                        </p:tgtEl>
                                      </p:cBhvr>
                                    </p:animEffect>
                                  </p:childTnLst>
                                </p:cTn>
                              </p:par>
                            </p:childTnLst>
                          </p:cTn>
                        </p:par>
                      </p:childTnLst>
                    </p:cTn>
                  </p:par>
                  <p:par>
                    <p:cTn id="72" fill="hold">
                      <p:stCondLst>
                        <p:cond delay="indefinite"/>
                      </p:stCondLst>
                      <p:childTnLst>
                        <p:par>
                          <p:cTn id="73" fill="hold">
                            <p:stCondLst>
                              <p:cond delay="0"/>
                            </p:stCondLst>
                            <p:childTnLst>
                              <p:par>
                                <p:cTn id="74" presetID="53" presetClass="entr" presetSubtype="16" fill="hold" nodeType="clickEffect">
                                  <p:stCondLst>
                                    <p:cond delay="0"/>
                                  </p:stCondLst>
                                  <p:childTnLst>
                                    <p:set>
                                      <p:cBhvr>
                                        <p:cTn id="75" dur="1" fill="hold">
                                          <p:stCondLst>
                                            <p:cond delay="0"/>
                                          </p:stCondLst>
                                        </p:cTn>
                                        <p:tgtEl>
                                          <p:spTgt spid="3">
                                            <p:txEl>
                                              <p:pRg st="6" end="6"/>
                                            </p:txEl>
                                          </p:spTgt>
                                        </p:tgtEl>
                                        <p:attrNameLst>
                                          <p:attrName>style.visibility</p:attrName>
                                        </p:attrNameLst>
                                      </p:cBhvr>
                                      <p:to>
                                        <p:strVal val="visible"/>
                                      </p:to>
                                    </p:set>
                                    <p:anim calcmode="lin" valueType="num">
                                      <p:cBhvr>
                                        <p:cTn id="76"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77" dur="500" fill="hold"/>
                                        <p:tgtEl>
                                          <p:spTgt spid="3">
                                            <p:txEl>
                                              <p:pRg st="6" end="6"/>
                                            </p:txEl>
                                          </p:spTgt>
                                        </p:tgtEl>
                                        <p:attrNameLst>
                                          <p:attrName>ppt_h</p:attrName>
                                        </p:attrNameLst>
                                      </p:cBhvr>
                                      <p:tavLst>
                                        <p:tav tm="0">
                                          <p:val>
                                            <p:fltVal val="0"/>
                                          </p:val>
                                        </p:tav>
                                        <p:tav tm="100000">
                                          <p:val>
                                            <p:strVal val="#ppt_h"/>
                                          </p:val>
                                        </p:tav>
                                      </p:tavLst>
                                    </p:anim>
                                    <p:animEffect transition="in" filter="fade">
                                      <p:cBhvr>
                                        <p:cTn id="78" dur="500"/>
                                        <p:tgtEl>
                                          <p:spTgt spid="3">
                                            <p:txEl>
                                              <p:pRg st="6" end="6"/>
                                            </p:txEl>
                                          </p:spTgt>
                                        </p:tgtEl>
                                      </p:cBhvr>
                                    </p:animEffect>
                                  </p:childTnLst>
                                </p:cTn>
                              </p:par>
                            </p:childTnLst>
                          </p:cTn>
                        </p:par>
                      </p:childTnLst>
                    </p:cTn>
                  </p:par>
                  <p:par>
                    <p:cTn id="79" fill="hold">
                      <p:stCondLst>
                        <p:cond delay="indefinite"/>
                      </p:stCondLst>
                      <p:childTnLst>
                        <p:par>
                          <p:cTn id="80" fill="hold">
                            <p:stCondLst>
                              <p:cond delay="0"/>
                            </p:stCondLst>
                            <p:childTnLst>
                              <p:par>
                                <p:cTn id="81" presetID="53" presetClass="entr" presetSubtype="16" fill="hold" nodeType="clickEffect">
                                  <p:stCondLst>
                                    <p:cond delay="0"/>
                                  </p:stCondLst>
                                  <p:childTnLst>
                                    <p:set>
                                      <p:cBhvr>
                                        <p:cTn id="82" dur="1" fill="hold">
                                          <p:stCondLst>
                                            <p:cond delay="0"/>
                                          </p:stCondLst>
                                        </p:cTn>
                                        <p:tgtEl>
                                          <p:spTgt spid="3">
                                            <p:txEl>
                                              <p:pRg st="7" end="7"/>
                                            </p:txEl>
                                          </p:spTgt>
                                        </p:tgtEl>
                                        <p:attrNameLst>
                                          <p:attrName>style.visibility</p:attrName>
                                        </p:attrNameLst>
                                      </p:cBhvr>
                                      <p:to>
                                        <p:strVal val="visible"/>
                                      </p:to>
                                    </p:set>
                                    <p:anim calcmode="lin" valueType="num">
                                      <p:cBhvr>
                                        <p:cTn id="83" dur="500" fill="hold"/>
                                        <p:tgtEl>
                                          <p:spTgt spid="3">
                                            <p:txEl>
                                              <p:pRg st="7" end="7"/>
                                            </p:txEl>
                                          </p:spTgt>
                                        </p:tgtEl>
                                        <p:attrNameLst>
                                          <p:attrName>ppt_w</p:attrName>
                                        </p:attrNameLst>
                                      </p:cBhvr>
                                      <p:tavLst>
                                        <p:tav tm="0">
                                          <p:val>
                                            <p:fltVal val="0"/>
                                          </p:val>
                                        </p:tav>
                                        <p:tav tm="100000">
                                          <p:val>
                                            <p:strVal val="#ppt_w"/>
                                          </p:val>
                                        </p:tav>
                                      </p:tavLst>
                                    </p:anim>
                                    <p:anim calcmode="lin" valueType="num">
                                      <p:cBhvr>
                                        <p:cTn id="84" dur="500" fill="hold"/>
                                        <p:tgtEl>
                                          <p:spTgt spid="3">
                                            <p:txEl>
                                              <p:pRg st="7" end="7"/>
                                            </p:txEl>
                                          </p:spTgt>
                                        </p:tgtEl>
                                        <p:attrNameLst>
                                          <p:attrName>ppt_h</p:attrName>
                                        </p:attrNameLst>
                                      </p:cBhvr>
                                      <p:tavLst>
                                        <p:tav tm="0">
                                          <p:val>
                                            <p:fltVal val="0"/>
                                          </p:val>
                                        </p:tav>
                                        <p:tav tm="100000">
                                          <p:val>
                                            <p:strVal val="#ppt_h"/>
                                          </p:val>
                                        </p:tav>
                                      </p:tavLst>
                                    </p:anim>
                                    <p:animEffect transition="in" filter="fade">
                                      <p:cBhvr>
                                        <p:cTn id="85" dur="500"/>
                                        <p:tgtEl>
                                          <p:spTgt spid="3">
                                            <p:txEl>
                                              <p:pRg st="7" end="7"/>
                                            </p:txEl>
                                          </p:spTgt>
                                        </p:tgtEl>
                                      </p:cBhvr>
                                    </p:animEffect>
                                  </p:childTnLst>
                                </p:cTn>
                              </p:par>
                            </p:childTnLst>
                          </p:cTn>
                        </p:par>
                      </p:childTnLst>
                    </p:cTn>
                  </p:par>
                  <p:par>
                    <p:cTn id="86" fill="hold">
                      <p:stCondLst>
                        <p:cond delay="indefinite"/>
                      </p:stCondLst>
                      <p:childTnLst>
                        <p:par>
                          <p:cTn id="87" fill="hold">
                            <p:stCondLst>
                              <p:cond delay="0"/>
                            </p:stCondLst>
                            <p:childTnLst>
                              <p:par>
                                <p:cTn id="88" presetID="53" presetClass="entr" presetSubtype="16" fill="hold" nodeType="clickEffect">
                                  <p:stCondLst>
                                    <p:cond delay="0"/>
                                  </p:stCondLst>
                                  <p:childTnLst>
                                    <p:set>
                                      <p:cBhvr>
                                        <p:cTn id="89" dur="1" fill="hold">
                                          <p:stCondLst>
                                            <p:cond delay="0"/>
                                          </p:stCondLst>
                                        </p:cTn>
                                        <p:tgtEl>
                                          <p:spTgt spid="3">
                                            <p:txEl>
                                              <p:pRg st="8" end="8"/>
                                            </p:txEl>
                                          </p:spTgt>
                                        </p:tgtEl>
                                        <p:attrNameLst>
                                          <p:attrName>style.visibility</p:attrName>
                                        </p:attrNameLst>
                                      </p:cBhvr>
                                      <p:to>
                                        <p:strVal val="visible"/>
                                      </p:to>
                                    </p:set>
                                    <p:anim calcmode="lin" valueType="num">
                                      <p:cBhvr>
                                        <p:cTn id="90" dur="500" fill="hold"/>
                                        <p:tgtEl>
                                          <p:spTgt spid="3">
                                            <p:txEl>
                                              <p:pRg st="8" end="8"/>
                                            </p:txEl>
                                          </p:spTgt>
                                        </p:tgtEl>
                                        <p:attrNameLst>
                                          <p:attrName>ppt_w</p:attrName>
                                        </p:attrNameLst>
                                      </p:cBhvr>
                                      <p:tavLst>
                                        <p:tav tm="0">
                                          <p:val>
                                            <p:fltVal val="0"/>
                                          </p:val>
                                        </p:tav>
                                        <p:tav tm="100000">
                                          <p:val>
                                            <p:strVal val="#ppt_w"/>
                                          </p:val>
                                        </p:tav>
                                      </p:tavLst>
                                    </p:anim>
                                    <p:anim calcmode="lin" valueType="num">
                                      <p:cBhvr>
                                        <p:cTn id="91" dur="500" fill="hold"/>
                                        <p:tgtEl>
                                          <p:spTgt spid="3">
                                            <p:txEl>
                                              <p:pRg st="8" end="8"/>
                                            </p:txEl>
                                          </p:spTgt>
                                        </p:tgtEl>
                                        <p:attrNameLst>
                                          <p:attrName>ppt_h</p:attrName>
                                        </p:attrNameLst>
                                      </p:cBhvr>
                                      <p:tavLst>
                                        <p:tav tm="0">
                                          <p:val>
                                            <p:fltVal val="0"/>
                                          </p:val>
                                        </p:tav>
                                        <p:tav tm="100000">
                                          <p:val>
                                            <p:strVal val="#ppt_h"/>
                                          </p:val>
                                        </p:tav>
                                      </p:tavLst>
                                    </p:anim>
                                    <p:animEffect transition="in" filter="fade">
                                      <p:cBhvr>
                                        <p:cTn id="92" dur="500"/>
                                        <p:tgtEl>
                                          <p:spTgt spid="3">
                                            <p:txEl>
                                              <p:pRg st="8" end="8"/>
                                            </p:txEl>
                                          </p:spTgt>
                                        </p:tgtEl>
                                      </p:cBhvr>
                                    </p:animEffect>
                                  </p:childTnLst>
                                </p:cTn>
                              </p:par>
                            </p:childTnLst>
                          </p:cTn>
                        </p:par>
                      </p:childTnLst>
                    </p:cTn>
                  </p:par>
                  <p:par>
                    <p:cTn id="93" fill="hold">
                      <p:stCondLst>
                        <p:cond delay="indefinite"/>
                      </p:stCondLst>
                      <p:childTnLst>
                        <p:par>
                          <p:cTn id="94" fill="hold">
                            <p:stCondLst>
                              <p:cond delay="0"/>
                            </p:stCondLst>
                            <p:childTnLst>
                              <p:par>
                                <p:cTn id="95" presetID="53" presetClass="entr" presetSubtype="16" fill="hold" nodeType="clickEffect">
                                  <p:stCondLst>
                                    <p:cond delay="0"/>
                                  </p:stCondLst>
                                  <p:childTnLst>
                                    <p:set>
                                      <p:cBhvr>
                                        <p:cTn id="96" dur="1" fill="hold">
                                          <p:stCondLst>
                                            <p:cond delay="0"/>
                                          </p:stCondLst>
                                        </p:cTn>
                                        <p:tgtEl>
                                          <p:spTgt spid="3">
                                            <p:txEl>
                                              <p:pRg st="9" end="9"/>
                                            </p:txEl>
                                          </p:spTgt>
                                        </p:tgtEl>
                                        <p:attrNameLst>
                                          <p:attrName>style.visibility</p:attrName>
                                        </p:attrNameLst>
                                      </p:cBhvr>
                                      <p:to>
                                        <p:strVal val="visible"/>
                                      </p:to>
                                    </p:set>
                                    <p:anim calcmode="lin" valueType="num">
                                      <p:cBhvr>
                                        <p:cTn id="97" dur="500" fill="hold"/>
                                        <p:tgtEl>
                                          <p:spTgt spid="3">
                                            <p:txEl>
                                              <p:pRg st="9" end="9"/>
                                            </p:txEl>
                                          </p:spTgt>
                                        </p:tgtEl>
                                        <p:attrNameLst>
                                          <p:attrName>ppt_w</p:attrName>
                                        </p:attrNameLst>
                                      </p:cBhvr>
                                      <p:tavLst>
                                        <p:tav tm="0">
                                          <p:val>
                                            <p:fltVal val="0"/>
                                          </p:val>
                                        </p:tav>
                                        <p:tav tm="100000">
                                          <p:val>
                                            <p:strVal val="#ppt_w"/>
                                          </p:val>
                                        </p:tav>
                                      </p:tavLst>
                                    </p:anim>
                                    <p:anim calcmode="lin" valueType="num">
                                      <p:cBhvr>
                                        <p:cTn id="98" dur="500" fill="hold"/>
                                        <p:tgtEl>
                                          <p:spTgt spid="3">
                                            <p:txEl>
                                              <p:pRg st="9" end="9"/>
                                            </p:txEl>
                                          </p:spTgt>
                                        </p:tgtEl>
                                        <p:attrNameLst>
                                          <p:attrName>ppt_h</p:attrName>
                                        </p:attrNameLst>
                                      </p:cBhvr>
                                      <p:tavLst>
                                        <p:tav tm="0">
                                          <p:val>
                                            <p:fltVal val="0"/>
                                          </p:val>
                                        </p:tav>
                                        <p:tav tm="100000">
                                          <p:val>
                                            <p:strVal val="#ppt_h"/>
                                          </p:val>
                                        </p:tav>
                                      </p:tavLst>
                                    </p:anim>
                                    <p:animEffect transition="in" filter="fade">
                                      <p:cBhvr>
                                        <p:cTn id="99" dur="500"/>
                                        <p:tgtEl>
                                          <p:spTgt spid="3">
                                            <p:txEl>
                                              <p:pRg st="9" end="9"/>
                                            </p:txEl>
                                          </p:spTgt>
                                        </p:tgtEl>
                                      </p:cBhvr>
                                    </p:animEffect>
                                  </p:childTnLst>
                                </p:cTn>
                              </p:par>
                              <p:par>
                                <p:cTn id="100" presetID="53" presetClass="entr" presetSubtype="16" fill="hold" nodeType="withEffect">
                                  <p:stCondLst>
                                    <p:cond delay="0"/>
                                  </p:stCondLst>
                                  <p:childTnLst>
                                    <p:set>
                                      <p:cBhvr>
                                        <p:cTn id="101" dur="1" fill="hold">
                                          <p:stCondLst>
                                            <p:cond delay="0"/>
                                          </p:stCondLst>
                                        </p:cTn>
                                        <p:tgtEl>
                                          <p:spTgt spid="3">
                                            <p:txEl>
                                              <p:pRg st="10" end="10"/>
                                            </p:txEl>
                                          </p:spTgt>
                                        </p:tgtEl>
                                        <p:attrNameLst>
                                          <p:attrName>style.visibility</p:attrName>
                                        </p:attrNameLst>
                                      </p:cBhvr>
                                      <p:to>
                                        <p:strVal val="visible"/>
                                      </p:to>
                                    </p:set>
                                    <p:anim calcmode="lin" valueType="num">
                                      <p:cBhvr>
                                        <p:cTn id="102" dur="500" fill="hold"/>
                                        <p:tgtEl>
                                          <p:spTgt spid="3">
                                            <p:txEl>
                                              <p:pRg st="10" end="10"/>
                                            </p:txEl>
                                          </p:spTgt>
                                        </p:tgtEl>
                                        <p:attrNameLst>
                                          <p:attrName>ppt_w</p:attrName>
                                        </p:attrNameLst>
                                      </p:cBhvr>
                                      <p:tavLst>
                                        <p:tav tm="0">
                                          <p:val>
                                            <p:fltVal val="0"/>
                                          </p:val>
                                        </p:tav>
                                        <p:tav tm="100000">
                                          <p:val>
                                            <p:strVal val="#ppt_w"/>
                                          </p:val>
                                        </p:tav>
                                      </p:tavLst>
                                    </p:anim>
                                    <p:anim calcmode="lin" valueType="num">
                                      <p:cBhvr>
                                        <p:cTn id="103" dur="500" fill="hold"/>
                                        <p:tgtEl>
                                          <p:spTgt spid="3">
                                            <p:txEl>
                                              <p:pRg st="10" end="10"/>
                                            </p:txEl>
                                          </p:spTgt>
                                        </p:tgtEl>
                                        <p:attrNameLst>
                                          <p:attrName>ppt_h</p:attrName>
                                        </p:attrNameLst>
                                      </p:cBhvr>
                                      <p:tavLst>
                                        <p:tav tm="0">
                                          <p:val>
                                            <p:fltVal val="0"/>
                                          </p:val>
                                        </p:tav>
                                        <p:tav tm="100000">
                                          <p:val>
                                            <p:strVal val="#ppt_h"/>
                                          </p:val>
                                        </p:tav>
                                      </p:tavLst>
                                    </p:anim>
                                    <p:animEffect transition="in" filter="fade">
                                      <p:cBhvr>
                                        <p:cTn id="104" dur="500"/>
                                        <p:tgtEl>
                                          <p:spTgt spid="3">
                                            <p:txEl>
                                              <p:pRg st="10" end="10"/>
                                            </p:txEl>
                                          </p:spTgt>
                                        </p:tgtEl>
                                      </p:cBhvr>
                                    </p:animEffect>
                                  </p:childTnLst>
                                </p:cTn>
                              </p:par>
                              <p:par>
                                <p:cTn id="105" presetID="53" presetClass="entr" presetSubtype="16" fill="hold" nodeType="withEffect">
                                  <p:stCondLst>
                                    <p:cond delay="0"/>
                                  </p:stCondLst>
                                  <p:childTnLst>
                                    <p:set>
                                      <p:cBhvr>
                                        <p:cTn id="106" dur="1" fill="hold">
                                          <p:stCondLst>
                                            <p:cond delay="0"/>
                                          </p:stCondLst>
                                        </p:cTn>
                                        <p:tgtEl>
                                          <p:spTgt spid="3">
                                            <p:txEl>
                                              <p:pRg st="11" end="11"/>
                                            </p:txEl>
                                          </p:spTgt>
                                        </p:tgtEl>
                                        <p:attrNameLst>
                                          <p:attrName>style.visibility</p:attrName>
                                        </p:attrNameLst>
                                      </p:cBhvr>
                                      <p:to>
                                        <p:strVal val="visible"/>
                                      </p:to>
                                    </p:set>
                                    <p:anim calcmode="lin" valueType="num">
                                      <p:cBhvr>
                                        <p:cTn id="107" dur="500" fill="hold"/>
                                        <p:tgtEl>
                                          <p:spTgt spid="3">
                                            <p:txEl>
                                              <p:pRg st="11" end="11"/>
                                            </p:txEl>
                                          </p:spTgt>
                                        </p:tgtEl>
                                        <p:attrNameLst>
                                          <p:attrName>ppt_w</p:attrName>
                                        </p:attrNameLst>
                                      </p:cBhvr>
                                      <p:tavLst>
                                        <p:tav tm="0">
                                          <p:val>
                                            <p:fltVal val="0"/>
                                          </p:val>
                                        </p:tav>
                                        <p:tav tm="100000">
                                          <p:val>
                                            <p:strVal val="#ppt_w"/>
                                          </p:val>
                                        </p:tav>
                                      </p:tavLst>
                                    </p:anim>
                                    <p:anim calcmode="lin" valueType="num">
                                      <p:cBhvr>
                                        <p:cTn id="108" dur="500" fill="hold"/>
                                        <p:tgtEl>
                                          <p:spTgt spid="3">
                                            <p:txEl>
                                              <p:pRg st="11" end="11"/>
                                            </p:txEl>
                                          </p:spTgt>
                                        </p:tgtEl>
                                        <p:attrNameLst>
                                          <p:attrName>ppt_h</p:attrName>
                                        </p:attrNameLst>
                                      </p:cBhvr>
                                      <p:tavLst>
                                        <p:tav tm="0">
                                          <p:val>
                                            <p:fltVal val="0"/>
                                          </p:val>
                                        </p:tav>
                                        <p:tav tm="100000">
                                          <p:val>
                                            <p:strVal val="#ppt_h"/>
                                          </p:val>
                                        </p:tav>
                                      </p:tavLst>
                                    </p:anim>
                                    <p:animEffect transition="in" filter="fade">
                                      <p:cBhvr>
                                        <p:cTn id="109"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objekt pre obsah 2"/>
          <p:cNvSpPr>
            <a:spLocks noGrp="1"/>
          </p:cNvSpPr>
          <p:nvPr>
            <p:ph idx="1"/>
          </p:nvPr>
        </p:nvSpPr>
        <p:spPr>
          <a:xfrm>
            <a:off x="179512" y="908720"/>
            <a:ext cx="8533481" cy="5839145"/>
          </a:xfrm>
        </p:spPr>
        <p:txBody>
          <a:bodyPr/>
          <a:lstStyle/>
          <a:p>
            <a:pPr marL="0" indent="0" algn="ctr">
              <a:spcBef>
                <a:spcPts val="0"/>
              </a:spcBef>
              <a:buNone/>
            </a:pPr>
            <a:r>
              <a:rPr lang="sk-SK" sz="1800" i="1" dirty="0" smtClean="0">
                <a:solidFill>
                  <a:schemeClr val="tx1"/>
                </a:solidFill>
                <a:effectLst>
                  <a:outerShdw blurRad="38100" dist="38100" dir="2700000" algn="tl">
                    <a:srgbClr val="000000">
                      <a:alpha val="43137"/>
                    </a:srgbClr>
                  </a:outerShdw>
                </a:effectLst>
                <a:latin typeface="+mj-lt"/>
              </a:rPr>
              <a:t>Aktivita </a:t>
            </a:r>
            <a:r>
              <a:rPr lang="sk-SK" sz="1800" i="1" dirty="0">
                <a:solidFill>
                  <a:schemeClr val="tx1"/>
                </a:solidFill>
                <a:effectLst>
                  <a:outerShdw blurRad="38100" dist="38100" dir="2700000" algn="tl">
                    <a:srgbClr val="000000">
                      <a:alpha val="43137"/>
                    </a:srgbClr>
                  </a:outerShdw>
                </a:effectLst>
                <a:latin typeface="+mj-lt"/>
              </a:rPr>
              <a:t>1 Úspora energie alebo znižovanie vplyvu na životné prostredie </a:t>
            </a:r>
            <a:r>
              <a:rPr lang="sk-SK" sz="1800" i="1" dirty="0" smtClean="0">
                <a:solidFill>
                  <a:schemeClr val="tx1"/>
                </a:solidFill>
                <a:effectLst>
                  <a:outerShdw blurRad="38100" dist="38100" dir="2700000" algn="tl">
                    <a:srgbClr val="000000">
                      <a:alpha val="43137"/>
                    </a:srgbClr>
                  </a:outerShdw>
                </a:effectLst>
                <a:latin typeface="+mj-lt"/>
              </a:rPr>
              <a:t>                           (</a:t>
            </a:r>
            <a:r>
              <a:rPr lang="sk-SK" sz="1800" i="1" dirty="0">
                <a:solidFill>
                  <a:schemeClr val="tx1"/>
                </a:solidFill>
                <a:effectLst>
                  <a:outerShdw blurRad="38100" dist="38100" dir="2700000" algn="tl">
                    <a:srgbClr val="000000">
                      <a:alpha val="43137"/>
                    </a:srgbClr>
                  </a:outerShdw>
                </a:effectLst>
                <a:latin typeface="+mj-lt"/>
              </a:rPr>
              <a:t>438 850 EUR– indikatívny </a:t>
            </a:r>
            <a:r>
              <a:rPr lang="sk-SK" sz="1800" i="1" dirty="0" smtClean="0">
                <a:solidFill>
                  <a:schemeClr val="tx1"/>
                </a:solidFill>
                <a:effectLst>
                  <a:outerShdw blurRad="38100" dist="38100" dir="2700000" algn="tl">
                    <a:srgbClr val="000000">
                      <a:alpha val="43137"/>
                    </a:srgbClr>
                  </a:outerShdw>
                </a:effectLst>
                <a:latin typeface="+mj-lt"/>
              </a:rPr>
              <a:t>rozpočet, </a:t>
            </a:r>
            <a:r>
              <a:rPr lang="sk-SK" sz="1800" i="1" dirty="0" smtClean="0">
                <a:solidFill>
                  <a:schemeClr val="accent6"/>
                </a:solidFill>
                <a:effectLst>
                  <a:outerShdw blurRad="38100" dist="38100" dir="2700000" algn="tl">
                    <a:srgbClr val="000000">
                      <a:alpha val="43137"/>
                    </a:srgbClr>
                  </a:outerShdw>
                </a:effectLst>
                <a:latin typeface="+mj-lt"/>
              </a:rPr>
              <a:t>438 850 EUR </a:t>
            </a:r>
            <a:r>
              <a:rPr lang="sk-SK" sz="1800" i="1" dirty="0">
                <a:solidFill>
                  <a:schemeClr val="accent6"/>
                </a:solidFill>
                <a:effectLst>
                  <a:outerShdw blurRad="38100" dist="38100" dir="2700000" algn="tl">
                    <a:srgbClr val="000000">
                      <a:alpha val="43137"/>
                    </a:srgbClr>
                  </a:outerShdw>
                </a:effectLst>
                <a:latin typeface="+mj-lt"/>
              </a:rPr>
              <a:t>vo vyhlásenej výzve</a:t>
            </a:r>
            <a:r>
              <a:rPr lang="sk-SK" sz="1800" i="1" dirty="0" smtClean="0">
                <a:solidFill>
                  <a:schemeClr val="tx1"/>
                </a:solidFill>
                <a:effectLst>
                  <a:outerShdw blurRad="38100" dist="38100" dir="2700000" algn="tl">
                    <a:srgbClr val="000000">
                      <a:alpha val="43137"/>
                    </a:srgbClr>
                  </a:outerShdw>
                </a:effectLst>
                <a:latin typeface="+mj-lt"/>
              </a:rPr>
              <a:t>)</a:t>
            </a:r>
            <a:endParaRPr lang="sk-SK" sz="1800" i="1" dirty="0">
              <a:solidFill>
                <a:schemeClr val="tx1"/>
              </a:solidFill>
              <a:effectLst>
                <a:outerShdw blurRad="38100" dist="38100" dir="2700000" algn="tl">
                  <a:srgbClr val="000000">
                    <a:alpha val="43137"/>
                  </a:srgbClr>
                </a:outerShdw>
              </a:effectLst>
              <a:latin typeface="+mj-lt"/>
            </a:endParaRPr>
          </a:p>
          <a:p>
            <a:pPr marL="0" indent="0" algn="just">
              <a:spcBef>
                <a:spcPts val="0"/>
              </a:spcBef>
              <a:buNone/>
            </a:pPr>
            <a:r>
              <a:rPr lang="sk-SK" sz="1400" b="1" i="1" dirty="0" smtClean="0">
                <a:solidFill>
                  <a:schemeClr val="tx1"/>
                </a:solidFill>
                <a:latin typeface="+mj-lt"/>
              </a:rPr>
              <a:t>Výška </a:t>
            </a:r>
            <a:r>
              <a:rPr lang="sk-SK" sz="1400" b="1" i="1" dirty="0">
                <a:solidFill>
                  <a:schemeClr val="tx1"/>
                </a:solidFill>
                <a:latin typeface="+mj-lt"/>
              </a:rPr>
              <a:t>príspevku: </a:t>
            </a:r>
          </a:p>
          <a:p>
            <a:pPr algn="just">
              <a:spcBef>
                <a:spcPts val="0"/>
              </a:spcBef>
            </a:pPr>
            <a:r>
              <a:rPr lang="sk-SK" sz="1400" b="1" dirty="0">
                <a:solidFill>
                  <a:srgbClr val="FF0000"/>
                </a:solidFill>
                <a:latin typeface="+mj-lt"/>
              </a:rPr>
              <a:t>10 000 EUR - 100 000 EUR </a:t>
            </a:r>
            <a:r>
              <a:rPr lang="sk-SK" sz="1400" dirty="0">
                <a:solidFill>
                  <a:schemeClr val="tx1"/>
                </a:solidFill>
                <a:latin typeface="+mj-lt"/>
              </a:rPr>
              <a:t>– MSP (t.j. 50% z celkových oprávnených výdavkov</a:t>
            </a:r>
            <a:r>
              <a:rPr lang="sk-SK" sz="1400" dirty="0" smtClean="0">
                <a:solidFill>
                  <a:schemeClr val="tx1"/>
                </a:solidFill>
                <a:latin typeface="+mj-lt"/>
              </a:rPr>
              <a:t>)</a:t>
            </a:r>
          </a:p>
          <a:p>
            <a:pPr algn="just"/>
            <a:r>
              <a:rPr lang="sk-SK" sz="1600" i="1" dirty="0">
                <a:solidFill>
                  <a:schemeClr val="tx1"/>
                </a:solidFill>
                <a:latin typeface="+mj-lt"/>
              </a:rPr>
              <a:t>Stavebné investície do rekonštrukcie a modernizácie existujúcich spracovateľských kapacít</a:t>
            </a:r>
            <a:r>
              <a:rPr lang="sk-SK" sz="1600" dirty="0">
                <a:solidFill>
                  <a:schemeClr val="tx1"/>
                </a:solidFill>
                <a:latin typeface="+mj-lt"/>
              </a:rPr>
              <a:t> (schválené Štátnou veterinárnou a potravinovou správou SR a zahrnuté do zoznamu prevádzkarní) spojené s úsporou energie alebo znižovaním negatívneho vplyvu na životné prostredie v objekte spracovateľskej jednotky, vrátane spracovania </a:t>
            </a:r>
            <a:r>
              <a:rPr lang="sk-SK" sz="1600" dirty="0" smtClean="0">
                <a:solidFill>
                  <a:schemeClr val="tx1"/>
                </a:solidFill>
                <a:latin typeface="+mj-lt"/>
              </a:rPr>
              <a:t>odpadu</a:t>
            </a:r>
          </a:p>
          <a:p>
            <a:pPr algn="just"/>
            <a:r>
              <a:rPr lang="sk-SK" sz="1600" i="1" dirty="0" smtClean="0">
                <a:solidFill>
                  <a:schemeClr val="tx1"/>
                </a:solidFill>
                <a:latin typeface="+mj-lt"/>
              </a:rPr>
              <a:t>Investície </a:t>
            </a:r>
            <a:r>
              <a:rPr lang="sk-SK" sz="1600" i="1" dirty="0">
                <a:solidFill>
                  <a:schemeClr val="tx1"/>
                </a:solidFill>
                <a:latin typeface="+mj-lt"/>
              </a:rPr>
              <a:t>súvisiace s obstaraním  nových, resp. modernizáciou existujúcich strojov, prístrojov, zariadení, techniky </a:t>
            </a:r>
            <a:r>
              <a:rPr lang="sk-SK" sz="1600" i="1" dirty="0" smtClean="0">
                <a:solidFill>
                  <a:schemeClr val="tx1"/>
                </a:solidFill>
                <a:latin typeface="+mj-lt"/>
              </a:rPr>
              <a:t>a </a:t>
            </a:r>
            <a:r>
              <a:rPr lang="sk-SK" sz="1600" i="1" dirty="0">
                <a:solidFill>
                  <a:schemeClr val="tx1"/>
                </a:solidFill>
                <a:latin typeface="+mj-lt"/>
              </a:rPr>
              <a:t>technológií</a:t>
            </a:r>
            <a:r>
              <a:rPr lang="sk-SK" sz="1600" dirty="0">
                <a:solidFill>
                  <a:schemeClr val="tx1"/>
                </a:solidFill>
                <a:latin typeface="+mj-lt"/>
              </a:rPr>
              <a:t> prispievajúcich k úspore energie a znižovaniu negatívneho vplyvu spracovania na životné prostredie</a:t>
            </a:r>
            <a:r>
              <a:rPr lang="sk-SK" sz="1600" dirty="0" smtClean="0">
                <a:solidFill>
                  <a:schemeClr val="tx1"/>
                </a:solidFill>
                <a:latin typeface="+mj-lt"/>
              </a:rPr>
              <a:t>.</a:t>
            </a:r>
            <a:endParaRPr lang="sk-SK" sz="1600" dirty="0">
              <a:solidFill>
                <a:schemeClr val="tx1"/>
              </a:solidFill>
              <a:latin typeface="+mj-lt"/>
            </a:endParaRPr>
          </a:p>
          <a:p>
            <a:pPr marL="266700" indent="0" algn="just">
              <a:buNone/>
            </a:pPr>
            <a:r>
              <a:rPr lang="sk-SK" sz="1600" dirty="0" smtClean="0">
                <a:solidFill>
                  <a:schemeClr val="tx1"/>
                </a:solidFill>
                <a:latin typeface="+mj-lt"/>
              </a:rPr>
              <a:t>(investície </a:t>
            </a:r>
            <a:r>
              <a:rPr lang="sk-SK" sz="1600" dirty="0">
                <a:solidFill>
                  <a:schemeClr val="tx1"/>
                </a:solidFill>
                <a:latin typeface="+mj-lt"/>
              </a:rPr>
              <a:t>súvisiace s prvotným skladovaním a spracovaním odpadu – separačné nádrže, filtre, čerpadlá na čistenie a vypúšťanie odpadu a pod.; vybudovanie prípojky kanalizácie a prvotná úprava odpadových vôd, ktoré sa bezprostredne viažu k objektu spracovateľskej jednotky; počítačové vybavenie vrátane </a:t>
            </a:r>
            <a:r>
              <a:rPr lang="sk-SK" sz="1600" dirty="0" smtClean="0">
                <a:solidFill>
                  <a:schemeClr val="tx1"/>
                </a:solidFill>
                <a:latin typeface="+mj-lt"/>
              </a:rPr>
              <a:t>softvéru)</a:t>
            </a:r>
            <a:endParaRPr lang="sk-SK" sz="1600" dirty="0">
              <a:solidFill>
                <a:schemeClr val="tx1"/>
              </a:solidFill>
              <a:latin typeface="+mj-lt"/>
            </a:endParaRPr>
          </a:p>
          <a:p>
            <a:pPr marL="0" indent="0" algn="just">
              <a:spcBef>
                <a:spcPts val="1200"/>
              </a:spcBef>
              <a:buNone/>
            </a:pPr>
            <a:r>
              <a:rPr lang="sk-SK" sz="1600" b="1" i="1" dirty="0" smtClean="0">
                <a:solidFill>
                  <a:schemeClr val="tx1"/>
                </a:solidFill>
                <a:latin typeface="+mj-lt"/>
              </a:rPr>
              <a:t>Oprávnení </a:t>
            </a:r>
            <a:r>
              <a:rPr lang="sk-SK" sz="1600" b="1" i="1" dirty="0">
                <a:solidFill>
                  <a:schemeClr val="tx1"/>
                </a:solidFill>
                <a:latin typeface="+mj-lt"/>
              </a:rPr>
              <a:t>žiadatelia:</a:t>
            </a:r>
            <a:r>
              <a:rPr lang="sk-SK" sz="1600" b="1" dirty="0">
                <a:solidFill>
                  <a:schemeClr val="tx1"/>
                </a:solidFill>
                <a:latin typeface="+mj-lt"/>
              </a:rPr>
              <a:t> </a:t>
            </a:r>
          </a:p>
          <a:p>
            <a:pPr algn="just">
              <a:spcBef>
                <a:spcPts val="0"/>
              </a:spcBef>
            </a:pPr>
            <a:r>
              <a:rPr lang="sk-SK" sz="1600" dirty="0" smtClean="0">
                <a:solidFill>
                  <a:schemeClr val="tx1"/>
                </a:solidFill>
                <a:latin typeface="+mj-lt"/>
              </a:rPr>
              <a:t>FO </a:t>
            </a:r>
            <a:r>
              <a:rPr lang="sk-SK" sz="1600" dirty="0">
                <a:solidFill>
                  <a:schemeClr val="tx1"/>
                </a:solidFill>
                <a:latin typeface="+mj-lt"/>
              </a:rPr>
              <a:t>a </a:t>
            </a:r>
            <a:r>
              <a:rPr lang="sk-SK" sz="1600" dirty="0" smtClean="0">
                <a:solidFill>
                  <a:schemeClr val="tx1"/>
                </a:solidFill>
                <a:latin typeface="+mj-lt"/>
              </a:rPr>
              <a:t>PO </a:t>
            </a:r>
            <a:r>
              <a:rPr lang="sk-SK" sz="1600" dirty="0">
                <a:solidFill>
                  <a:schemeClr val="tx1"/>
                </a:solidFill>
                <a:latin typeface="+mj-lt"/>
              </a:rPr>
              <a:t>podnikajúce v oblasti spracovania produktov rybolovu a </a:t>
            </a:r>
            <a:r>
              <a:rPr lang="sk-SK" sz="1600" dirty="0" err="1" smtClean="0">
                <a:solidFill>
                  <a:schemeClr val="tx1"/>
                </a:solidFill>
                <a:latin typeface="+mj-lt"/>
              </a:rPr>
              <a:t>akvakultúry</a:t>
            </a:r>
            <a:endParaRPr lang="sk-SK" sz="1600" dirty="0" smtClean="0">
              <a:solidFill>
                <a:schemeClr val="tx1"/>
              </a:solidFill>
              <a:latin typeface="+mj-lt"/>
            </a:endParaRPr>
          </a:p>
          <a:p>
            <a:pPr algn="just">
              <a:spcBef>
                <a:spcPts val="0"/>
              </a:spcBef>
            </a:pPr>
            <a:r>
              <a:rPr lang="sk-SK" sz="1200" i="1" dirty="0">
                <a:solidFill>
                  <a:schemeClr val="tx1"/>
                </a:solidFill>
              </a:rPr>
              <a:t>Oprávnení žiadatelia musia mať podnikateľskú históriu v čase predloženia </a:t>
            </a:r>
            <a:r>
              <a:rPr lang="sk-SK" sz="1200" i="1" dirty="0" err="1">
                <a:solidFill>
                  <a:schemeClr val="tx1"/>
                </a:solidFill>
              </a:rPr>
              <a:t>ŽoNFP</a:t>
            </a:r>
            <a:r>
              <a:rPr lang="sk-SK" sz="1200" i="1" dirty="0">
                <a:solidFill>
                  <a:schemeClr val="tx1"/>
                </a:solidFill>
              </a:rPr>
              <a:t> (minimálne jeden ukončený účtovný rok).</a:t>
            </a:r>
            <a:endParaRPr lang="sk-SK" sz="1200" dirty="0">
              <a:solidFill>
                <a:schemeClr val="tx1"/>
              </a:solidFill>
            </a:endParaRPr>
          </a:p>
          <a:p>
            <a:pPr algn="just">
              <a:spcBef>
                <a:spcPts val="0"/>
              </a:spcBef>
            </a:pPr>
            <a:endParaRPr lang="sk-SK" sz="1600" dirty="0">
              <a:solidFill>
                <a:schemeClr val="tx1"/>
              </a:solidFill>
              <a:latin typeface="+mj-lt"/>
            </a:endParaRPr>
          </a:p>
        </p:txBody>
      </p:sp>
      <p:pic>
        <p:nvPicPr>
          <p:cNvPr id="4" name="Picture 2" descr="C:\Users\kamil.huslica\Desktop\oprh\logo OPRH\fishes\logo OPRH 2014-2020_verzia 10.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81987" y="6189885"/>
            <a:ext cx="862013" cy="858838"/>
          </a:xfrm>
          <a:prstGeom prst="rect">
            <a:avLst/>
          </a:prstGeom>
          <a:noFill/>
          <a:extLst>
            <a:ext uri="{909E8E84-426E-40DD-AFC4-6F175D3DCCD1}">
              <a14:hiddenFill xmlns:a14="http://schemas.microsoft.com/office/drawing/2010/main">
                <a:solidFill>
                  <a:srgbClr val="FFFFFF"/>
                </a:solidFill>
              </a14:hiddenFill>
            </a:ext>
          </a:extLst>
        </p:spPr>
      </p:pic>
      <p:sp>
        <p:nvSpPr>
          <p:cNvPr id="5" name="BlokTextu 4"/>
          <p:cNvSpPr txBox="1"/>
          <p:nvPr/>
        </p:nvSpPr>
        <p:spPr>
          <a:xfrm>
            <a:off x="323528" y="-27384"/>
            <a:ext cx="8496944" cy="1323439"/>
          </a:xfrm>
          <a:prstGeom prst="rect">
            <a:avLst/>
          </a:prstGeom>
          <a:noFill/>
        </p:spPr>
        <p:txBody>
          <a:bodyPr wrap="square" rtlCol="0">
            <a:spAutoFit/>
          </a:bodyPr>
          <a:lstStyle/>
          <a:p>
            <a:pPr algn="ctr"/>
            <a:r>
              <a:rPr lang="sk-SK" sz="2400" b="1" dirty="0">
                <a:effectLst>
                  <a:outerShdw blurRad="38100" dist="38100" dir="2700000" algn="tl">
                    <a:srgbClr val="000000">
                      <a:alpha val="43137"/>
                    </a:srgbClr>
                  </a:outerShdw>
                </a:effectLst>
              </a:rPr>
              <a:t>Opatrenia a podporované aktivity </a:t>
            </a:r>
            <a:endParaRPr lang="sk-SK" sz="2400" b="1" dirty="0" smtClean="0">
              <a:effectLst>
                <a:outerShdw blurRad="38100" dist="38100" dir="2700000" algn="tl">
                  <a:srgbClr val="000000">
                    <a:alpha val="43137"/>
                  </a:srgbClr>
                </a:outerShdw>
              </a:effectLst>
            </a:endParaRPr>
          </a:p>
          <a:p>
            <a:pPr algn="ctr"/>
            <a:r>
              <a:rPr lang="sk-SK" sz="2000" b="1" dirty="0" smtClean="0">
                <a:effectLst>
                  <a:outerShdw blurRad="38100" dist="38100" dir="2700000" algn="tl">
                    <a:srgbClr val="000000">
                      <a:alpha val="43137"/>
                    </a:srgbClr>
                  </a:outerShdw>
                </a:effectLst>
              </a:rPr>
              <a:t>v </a:t>
            </a:r>
            <a:r>
              <a:rPr lang="sk-SK" sz="2000" b="1" dirty="0">
                <a:effectLst>
                  <a:outerShdw blurRad="38100" dist="38100" dir="2700000" algn="tl">
                    <a:srgbClr val="000000">
                      <a:alpha val="43137"/>
                    </a:srgbClr>
                  </a:outerShdw>
                </a:effectLst>
              </a:rPr>
              <a:t>rámci Operačného programu Rybné hospodárstvo 2014 – 2020</a:t>
            </a:r>
          </a:p>
          <a:p>
            <a:pPr algn="ctr"/>
            <a:r>
              <a:rPr lang="sk-SK" b="1" u="sng" dirty="0">
                <a:cs typeface="Sakkal Majalla" pitchFamily="2" charset="-78"/>
              </a:rPr>
              <a:t>Opatrenie </a:t>
            </a:r>
            <a:r>
              <a:rPr lang="sk-SK" b="1" u="sng" dirty="0" smtClean="0">
                <a:solidFill>
                  <a:srgbClr val="FF0000"/>
                </a:solidFill>
                <a:cs typeface="Sakkal Majalla" pitchFamily="2" charset="-78"/>
              </a:rPr>
              <a:t>5.2.1</a:t>
            </a:r>
            <a:r>
              <a:rPr lang="sk-SK" b="1" u="sng" dirty="0" smtClean="0">
                <a:cs typeface="Sakkal Majalla" pitchFamily="2" charset="-78"/>
              </a:rPr>
              <a:t> Spracovanie produktov rybolovu a </a:t>
            </a:r>
            <a:r>
              <a:rPr lang="sk-SK" b="1" u="sng" dirty="0" err="1" smtClean="0">
                <a:cs typeface="Sakkal Majalla" pitchFamily="2" charset="-78"/>
              </a:rPr>
              <a:t>akvakultúry</a:t>
            </a:r>
            <a:endParaRPr lang="sk-SK" b="1" u="sng" dirty="0">
              <a:cs typeface="Sakkal Majalla" pitchFamily="2" charset="-78"/>
            </a:endParaRPr>
          </a:p>
          <a:p>
            <a:endParaRPr lang="sk-SK" dirty="0"/>
          </a:p>
        </p:txBody>
      </p:sp>
    </p:spTree>
    <p:extLst>
      <p:ext uri="{BB962C8B-B14F-4D97-AF65-F5344CB8AC3E}">
        <p14:creationId xmlns:p14="http://schemas.microsoft.com/office/powerpoint/2010/main" val="281390259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500"/>
                                        <p:tgtEl>
                                          <p:spTgt spid="5">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barn(inVertical)">
                                      <p:cBhvr>
                                        <p:cTn id="10" dur="500"/>
                                        <p:tgtEl>
                                          <p:spTgt spid="5">
                                            <p:txEl>
                                              <p:pRg st="1" end="1"/>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Effect transition="in" filter="barn(inVertical)">
                                      <p:cBhvr>
                                        <p:cTn id="13" dur="500"/>
                                        <p:tgtEl>
                                          <p:spTgt spid="5">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nodeType="click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 calcmode="lin" valueType="num">
                                      <p:cBhvr>
                                        <p:cTn id="18"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9"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20" dur="500"/>
                                        <p:tgtEl>
                                          <p:spTgt spid="3">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 calcmode="lin" valueType="num">
                                      <p:cBhvr>
                                        <p:cTn id="25"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6"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27" dur="500"/>
                                        <p:tgtEl>
                                          <p:spTgt spid="3">
                                            <p:txEl>
                                              <p:pRg st="1" end="1"/>
                                            </p:txEl>
                                          </p:spTgt>
                                        </p:tgtEl>
                                      </p:cBhvr>
                                    </p:animEffect>
                                  </p:childTnLst>
                                </p:cTn>
                              </p:par>
                              <p:par>
                                <p:cTn id="28" presetID="53" presetClass="entr" presetSubtype="16" fill="hold" nodeType="withEffect">
                                  <p:stCondLst>
                                    <p:cond delay="0"/>
                                  </p:stCondLst>
                                  <p:childTnLst>
                                    <p:set>
                                      <p:cBhvr>
                                        <p:cTn id="29" dur="1" fill="hold">
                                          <p:stCondLst>
                                            <p:cond delay="0"/>
                                          </p:stCondLst>
                                        </p:cTn>
                                        <p:tgtEl>
                                          <p:spTgt spid="3">
                                            <p:txEl>
                                              <p:pRg st="2" end="2"/>
                                            </p:txEl>
                                          </p:spTgt>
                                        </p:tgtEl>
                                        <p:attrNameLst>
                                          <p:attrName>style.visibility</p:attrName>
                                        </p:attrNameLst>
                                      </p:cBhvr>
                                      <p:to>
                                        <p:strVal val="visible"/>
                                      </p:to>
                                    </p:set>
                                    <p:anim calcmode="lin" valueType="num">
                                      <p:cBhvr>
                                        <p:cTn id="30"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31"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32" dur="500"/>
                                        <p:tgtEl>
                                          <p:spTgt spid="3">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2" presetClass="emph" presetSubtype="0" fill="hold" nodeType="clickEffect">
                                  <p:stCondLst>
                                    <p:cond delay="0"/>
                                  </p:stCondLst>
                                  <p:childTnLst>
                                    <p:animRot by="120000">
                                      <p:cBhvr>
                                        <p:cTn id="36" dur="100" fill="hold">
                                          <p:stCondLst>
                                            <p:cond delay="0"/>
                                          </p:stCondLst>
                                        </p:cTn>
                                        <p:tgtEl>
                                          <p:spTgt spid="3">
                                            <p:txEl>
                                              <p:pRg st="1" end="1"/>
                                            </p:txEl>
                                          </p:spTgt>
                                        </p:tgtEl>
                                        <p:attrNameLst>
                                          <p:attrName>r</p:attrName>
                                        </p:attrNameLst>
                                      </p:cBhvr>
                                    </p:animRot>
                                    <p:animRot by="-240000">
                                      <p:cBhvr>
                                        <p:cTn id="37" dur="200" fill="hold">
                                          <p:stCondLst>
                                            <p:cond delay="200"/>
                                          </p:stCondLst>
                                        </p:cTn>
                                        <p:tgtEl>
                                          <p:spTgt spid="3">
                                            <p:txEl>
                                              <p:pRg st="1" end="1"/>
                                            </p:txEl>
                                          </p:spTgt>
                                        </p:tgtEl>
                                        <p:attrNameLst>
                                          <p:attrName>r</p:attrName>
                                        </p:attrNameLst>
                                      </p:cBhvr>
                                    </p:animRot>
                                    <p:animRot by="240000">
                                      <p:cBhvr>
                                        <p:cTn id="38" dur="200" fill="hold">
                                          <p:stCondLst>
                                            <p:cond delay="400"/>
                                          </p:stCondLst>
                                        </p:cTn>
                                        <p:tgtEl>
                                          <p:spTgt spid="3">
                                            <p:txEl>
                                              <p:pRg st="1" end="1"/>
                                            </p:txEl>
                                          </p:spTgt>
                                        </p:tgtEl>
                                        <p:attrNameLst>
                                          <p:attrName>r</p:attrName>
                                        </p:attrNameLst>
                                      </p:cBhvr>
                                    </p:animRot>
                                    <p:animRot by="-240000">
                                      <p:cBhvr>
                                        <p:cTn id="39" dur="200" fill="hold">
                                          <p:stCondLst>
                                            <p:cond delay="600"/>
                                          </p:stCondLst>
                                        </p:cTn>
                                        <p:tgtEl>
                                          <p:spTgt spid="3">
                                            <p:txEl>
                                              <p:pRg st="1" end="1"/>
                                            </p:txEl>
                                          </p:spTgt>
                                        </p:tgtEl>
                                        <p:attrNameLst>
                                          <p:attrName>r</p:attrName>
                                        </p:attrNameLst>
                                      </p:cBhvr>
                                    </p:animRot>
                                    <p:animRot by="120000">
                                      <p:cBhvr>
                                        <p:cTn id="40" dur="200" fill="hold">
                                          <p:stCondLst>
                                            <p:cond delay="800"/>
                                          </p:stCondLst>
                                        </p:cTn>
                                        <p:tgtEl>
                                          <p:spTgt spid="3">
                                            <p:txEl>
                                              <p:pRg st="1" end="1"/>
                                            </p:txEl>
                                          </p:spTgt>
                                        </p:tgtEl>
                                        <p:attrNameLst>
                                          <p:attrName>r</p:attrName>
                                        </p:attrNameLst>
                                      </p:cBhvr>
                                    </p:animRot>
                                  </p:childTnLst>
                                </p:cTn>
                              </p:par>
                              <p:par>
                                <p:cTn id="41" presetID="32" presetClass="emph" presetSubtype="0" fill="hold" nodeType="withEffect">
                                  <p:stCondLst>
                                    <p:cond delay="0"/>
                                  </p:stCondLst>
                                  <p:childTnLst>
                                    <p:animRot by="120000">
                                      <p:cBhvr>
                                        <p:cTn id="42" dur="100" fill="hold">
                                          <p:stCondLst>
                                            <p:cond delay="0"/>
                                          </p:stCondLst>
                                        </p:cTn>
                                        <p:tgtEl>
                                          <p:spTgt spid="3">
                                            <p:txEl>
                                              <p:pRg st="2" end="2"/>
                                            </p:txEl>
                                          </p:spTgt>
                                        </p:tgtEl>
                                        <p:attrNameLst>
                                          <p:attrName>r</p:attrName>
                                        </p:attrNameLst>
                                      </p:cBhvr>
                                    </p:animRot>
                                    <p:animRot by="-240000">
                                      <p:cBhvr>
                                        <p:cTn id="43" dur="200" fill="hold">
                                          <p:stCondLst>
                                            <p:cond delay="200"/>
                                          </p:stCondLst>
                                        </p:cTn>
                                        <p:tgtEl>
                                          <p:spTgt spid="3">
                                            <p:txEl>
                                              <p:pRg st="2" end="2"/>
                                            </p:txEl>
                                          </p:spTgt>
                                        </p:tgtEl>
                                        <p:attrNameLst>
                                          <p:attrName>r</p:attrName>
                                        </p:attrNameLst>
                                      </p:cBhvr>
                                    </p:animRot>
                                    <p:animRot by="240000">
                                      <p:cBhvr>
                                        <p:cTn id="44" dur="200" fill="hold">
                                          <p:stCondLst>
                                            <p:cond delay="400"/>
                                          </p:stCondLst>
                                        </p:cTn>
                                        <p:tgtEl>
                                          <p:spTgt spid="3">
                                            <p:txEl>
                                              <p:pRg st="2" end="2"/>
                                            </p:txEl>
                                          </p:spTgt>
                                        </p:tgtEl>
                                        <p:attrNameLst>
                                          <p:attrName>r</p:attrName>
                                        </p:attrNameLst>
                                      </p:cBhvr>
                                    </p:animRot>
                                    <p:animRot by="-240000">
                                      <p:cBhvr>
                                        <p:cTn id="45" dur="200" fill="hold">
                                          <p:stCondLst>
                                            <p:cond delay="600"/>
                                          </p:stCondLst>
                                        </p:cTn>
                                        <p:tgtEl>
                                          <p:spTgt spid="3">
                                            <p:txEl>
                                              <p:pRg st="2" end="2"/>
                                            </p:txEl>
                                          </p:spTgt>
                                        </p:tgtEl>
                                        <p:attrNameLst>
                                          <p:attrName>r</p:attrName>
                                        </p:attrNameLst>
                                      </p:cBhvr>
                                    </p:animRot>
                                    <p:animRot by="120000">
                                      <p:cBhvr>
                                        <p:cTn id="46" dur="200" fill="hold">
                                          <p:stCondLst>
                                            <p:cond delay="800"/>
                                          </p:stCondLst>
                                        </p:cTn>
                                        <p:tgtEl>
                                          <p:spTgt spid="3">
                                            <p:txEl>
                                              <p:pRg st="2" end="2"/>
                                            </p:txEl>
                                          </p:spTgt>
                                        </p:tgtEl>
                                        <p:attrNameLst>
                                          <p:attrName>r</p:attrName>
                                        </p:attrNameLst>
                                      </p:cBhvr>
                                    </p:animRot>
                                  </p:childTnLst>
                                </p:cTn>
                              </p:par>
                            </p:childTnLst>
                          </p:cTn>
                        </p:par>
                      </p:childTnLst>
                    </p:cTn>
                  </p:par>
                  <p:par>
                    <p:cTn id="47" fill="hold">
                      <p:stCondLst>
                        <p:cond delay="indefinite"/>
                      </p:stCondLst>
                      <p:childTnLst>
                        <p:par>
                          <p:cTn id="48" fill="hold">
                            <p:stCondLst>
                              <p:cond delay="0"/>
                            </p:stCondLst>
                            <p:childTnLst>
                              <p:par>
                                <p:cTn id="49" presetID="53" presetClass="entr" presetSubtype="16" fill="hold" nodeType="clickEffect">
                                  <p:stCondLst>
                                    <p:cond delay="0"/>
                                  </p:stCondLst>
                                  <p:childTnLst>
                                    <p:set>
                                      <p:cBhvr>
                                        <p:cTn id="50" dur="1" fill="hold">
                                          <p:stCondLst>
                                            <p:cond delay="0"/>
                                          </p:stCondLst>
                                        </p:cTn>
                                        <p:tgtEl>
                                          <p:spTgt spid="3">
                                            <p:txEl>
                                              <p:pRg st="3" end="3"/>
                                            </p:txEl>
                                          </p:spTgt>
                                        </p:tgtEl>
                                        <p:attrNameLst>
                                          <p:attrName>style.visibility</p:attrName>
                                        </p:attrNameLst>
                                      </p:cBhvr>
                                      <p:to>
                                        <p:strVal val="visible"/>
                                      </p:to>
                                    </p:set>
                                    <p:anim calcmode="lin" valueType="num">
                                      <p:cBhvr>
                                        <p:cTn id="51"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52"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53" dur="500"/>
                                        <p:tgtEl>
                                          <p:spTgt spid="3">
                                            <p:txEl>
                                              <p:pRg st="3" end="3"/>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53" presetClass="entr" presetSubtype="16" fill="hold" nodeType="clickEffect">
                                  <p:stCondLst>
                                    <p:cond delay="0"/>
                                  </p:stCondLst>
                                  <p:childTnLst>
                                    <p:set>
                                      <p:cBhvr>
                                        <p:cTn id="57" dur="1" fill="hold">
                                          <p:stCondLst>
                                            <p:cond delay="0"/>
                                          </p:stCondLst>
                                        </p:cTn>
                                        <p:tgtEl>
                                          <p:spTgt spid="3">
                                            <p:txEl>
                                              <p:pRg st="4" end="4"/>
                                            </p:txEl>
                                          </p:spTgt>
                                        </p:tgtEl>
                                        <p:attrNameLst>
                                          <p:attrName>style.visibility</p:attrName>
                                        </p:attrNameLst>
                                      </p:cBhvr>
                                      <p:to>
                                        <p:strVal val="visible"/>
                                      </p:to>
                                    </p:set>
                                    <p:anim calcmode="lin" valueType="num">
                                      <p:cBhvr>
                                        <p:cTn id="58"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59"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60" dur="500"/>
                                        <p:tgtEl>
                                          <p:spTgt spid="3">
                                            <p:txEl>
                                              <p:pRg st="4" end="4"/>
                                            </p:txEl>
                                          </p:spTgt>
                                        </p:tgtEl>
                                      </p:cBhvr>
                                    </p:animEffect>
                                  </p:childTnLst>
                                </p:cTn>
                              </p:par>
                            </p:childTnLst>
                          </p:cTn>
                        </p:par>
                      </p:childTnLst>
                    </p:cTn>
                  </p:par>
                  <p:par>
                    <p:cTn id="61" fill="hold">
                      <p:stCondLst>
                        <p:cond delay="indefinite"/>
                      </p:stCondLst>
                      <p:childTnLst>
                        <p:par>
                          <p:cTn id="62" fill="hold">
                            <p:stCondLst>
                              <p:cond delay="0"/>
                            </p:stCondLst>
                            <p:childTnLst>
                              <p:par>
                                <p:cTn id="63" presetID="53" presetClass="entr" presetSubtype="16" fill="hold" nodeType="clickEffect">
                                  <p:stCondLst>
                                    <p:cond delay="0"/>
                                  </p:stCondLst>
                                  <p:childTnLst>
                                    <p:set>
                                      <p:cBhvr>
                                        <p:cTn id="64" dur="1" fill="hold">
                                          <p:stCondLst>
                                            <p:cond delay="0"/>
                                          </p:stCondLst>
                                        </p:cTn>
                                        <p:tgtEl>
                                          <p:spTgt spid="3">
                                            <p:txEl>
                                              <p:pRg st="5" end="5"/>
                                            </p:txEl>
                                          </p:spTgt>
                                        </p:tgtEl>
                                        <p:attrNameLst>
                                          <p:attrName>style.visibility</p:attrName>
                                        </p:attrNameLst>
                                      </p:cBhvr>
                                      <p:to>
                                        <p:strVal val="visible"/>
                                      </p:to>
                                    </p:set>
                                    <p:anim calcmode="lin" valueType="num">
                                      <p:cBhvr>
                                        <p:cTn id="65"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66"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67" dur="500"/>
                                        <p:tgtEl>
                                          <p:spTgt spid="3">
                                            <p:txEl>
                                              <p:pRg st="5" end="5"/>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53" presetClass="entr" presetSubtype="16" fill="hold" nodeType="clickEffect">
                                  <p:stCondLst>
                                    <p:cond delay="0"/>
                                  </p:stCondLst>
                                  <p:childTnLst>
                                    <p:set>
                                      <p:cBhvr>
                                        <p:cTn id="71" dur="1" fill="hold">
                                          <p:stCondLst>
                                            <p:cond delay="0"/>
                                          </p:stCondLst>
                                        </p:cTn>
                                        <p:tgtEl>
                                          <p:spTgt spid="3">
                                            <p:txEl>
                                              <p:pRg st="6" end="6"/>
                                            </p:txEl>
                                          </p:spTgt>
                                        </p:tgtEl>
                                        <p:attrNameLst>
                                          <p:attrName>style.visibility</p:attrName>
                                        </p:attrNameLst>
                                      </p:cBhvr>
                                      <p:to>
                                        <p:strVal val="visible"/>
                                      </p:to>
                                    </p:set>
                                    <p:anim calcmode="lin" valueType="num">
                                      <p:cBhvr>
                                        <p:cTn id="72"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73" dur="500" fill="hold"/>
                                        <p:tgtEl>
                                          <p:spTgt spid="3">
                                            <p:txEl>
                                              <p:pRg st="6" end="6"/>
                                            </p:txEl>
                                          </p:spTgt>
                                        </p:tgtEl>
                                        <p:attrNameLst>
                                          <p:attrName>ppt_h</p:attrName>
                                        </p:attrNameLst>
                                      </p:cBhvr>
                                      <p:tavLst>
                                        <p:tav tm="0">
                                          <p:val>
                                            <p:fltVal val="0"/>
                                          </p:val>
                                        </p:tav>
                                        <p:tav tm="100000">
                                          <p:val>
                                            <p:strVal val="#ppt_h"/>
                                          </p:val>
                                        </p:tav>
                                      </p:tavLst>
                                    </p:anim>
                                    <p:animEffect transition="in" filter="fade">
                                      <p:cBhvr>
                                        <p:cTn id="74" dur="500"/>
                                        <p:tgtEl>
                                          <p:spTgt spid="3">
                                            <p:txEl>
                                              <p:pRg st="6" end="6"/>
                                            </p:txEl>
                                          </p:spTgt>
                                        </p:tgtEl>
                                      </p:cBhvr>
                                    </p:animEffect>
                                  </p:childTnLst>
                                </p:cTn>
                              </p:par>
                              <p:par>
                                <p:cTn id="75" presetID="53" presetClass="entr" presetSubtype="16" fill="hold" nodeType="withEffect">
                                  <p:stCondLst>
                                    <p:cond delay="0"/>
                                  </p:stCondLst>
                                  <p:childTnLst>
                                    <p:set>
                                      <p:cBhvr>
                                        <p:cTn id="76" dur="1" fill="hold">
                                          <p:stCondLst>
                                            <p:cond delay="0"/>
                                          </p:stCondLst>
                                        </p:cTn>
                                        <p:tgtEl>
                                          <p:spTgt spid="3">
                                            <p:txEl>
                                              <p:pRg st="7" end="7"/>
                                            </p:txEl>
                                          </p:spTgt>
                                        </p:tgtEl>
                                        <p:attrNameLst>
                                          <p:attrName>style.visibility</p:attrName>
                                        </p:attrNameLst>
                                      </p:cBhvr>
                                      <p:to>
                                        <p:strVal val="visible"/>
                                      </p:to>
                                    </p:set>
                                    <p:anim calcmode="lin" valueType="num">
                                      <p:cBhvr>
                                        <p:cTn id="77" dur="500" fill="hold"/>
                                        <p:tgtEl>
                                          <p:spTgt spid="3">
                                            <p:txEl>
                                              <p:pRg st="7" end="7"/>
                                            </p:txEl>
                                          </p:spTgt>
                                        </p:tgtEl>
                                        <p:attrNameLst>
                                          <p:attrName>ppt_w</p:attrName>
                                        </p:attrNameLst>
                                      </p:cBhvr>
                                      <p:tavLst>
                                        <p:tav tm="0">
                                          <p:val>
                                            <p:fltVal val="0"/>
                                          </p:val>
                                        </p:tav>
                                        <p:tav tm="100000">
                                          <p:val>
                                            <p:strVal val="#ppt_w"/>
                                          </p:val>
                                        </p:tav>
                                      </p:tavLst>
                                    </p:anim>
                                    <p:anim calcmode="lin" valueType="num">
                                      <p:cBhvr>
                                        <p:cTn id="78" dur="500" fill="hold"/>
                                        <p:tgtEl>
                                          <p:spTgt spid="3">
                                            <p:txEl>
                                              <p:pRg st="7" end="7"/>
                                            </p:txEl>
                                          </p:spTgt>
                                        </p:tgtEl>
                                        <p:attrNameLst>
                                          <p:attrName>ppt_h</p:attrName>
                                        </p:attrNameLst>
                                      </p:cBhvr>
                                      <p:tavLst>
                                        <p:tav tm="0">
                                          <p:val>
                                            <p:fltVal val="0"/>
                                          </p:val>
                                        </p:tav>
                                        <p:tav tm="100000">
                                          <p:val>
                                            <p:strVal val="#ppt_h"/>
                                          </p:val>
                                        </p:tav>
                                      </p:tavLst>
                                    </p:anim>
                                    <p:animEffect transition="in" filter="fade">
                                      <p:cBhvr>
                                        <p:cTn id="79" dur="500"/>
                                        <p:tgtEl>
                                          <p:spTgt spid="3">
                                            <p:txEl>
                                              <p:pRg st="7" end="7"/>
                                            </p:txEl>
                                          </p:spTgt>
                                        </p:tgtEl>
                                      </p:cBhvr>
                                    </p:animEffect>
                                  </p:childTnLst>
                                </p:cTn>
                              </p:par>
                              <p:par>
                                <p:cTn id="80" presetID="53" presetClass="entr" presetSubtype="16" fill="hold" nodeType="withEffect">
                                  <p:stCondLst>
                                    <p:cond delay="0"/>
                                  </p:stCondLst>
                                  <p:childTnLst>
                                    <p:set>
                                      <p:cBhvr>
                                        <p:cTn id="81" dur="1" fill="hold">
                                          <p:stCondLst>
                                            <p:cond delay="0"/>
                                          </p:stCondLst>
                                        </p:cTn>
                                        <p:tgtEl>
                                          <p:spTgt spid="3">
                                            <p:txEl>
                                              <p:pRg st="8" end="8"/>
                                            </p:txEl>
                                          </p:spTgt>
                                        </p:tgtEl>
                                        <p:attrNameLst>
                                          <p:attrName>style.visibility</p:attrName>
                                        </p:attrNameLst>
                                      </p:cBhvr>
                                      <p:to>
                                        <p:strVal val="visible"/>
                                      </p:to>
                                    </p:set>
                                    <p:anim calcmode="lin" valueType="num">
                                      <p:cBhvr>
                                        <p:cTn id="82" dur="500" fill="hold"/>
                                        <p:tgtEl>
                                          <p:spTgt spid="3">
                                            <p:txEl>
                                              <p:pRg st="8" end="8"/>
                                            </p:txEl>
                                          </p:spTgt>
                                        </p:tgtEl>
                                        <p:attrNameLst>
                                          <p:attrName>ppt_w</p:attrName>
                                        </p:attrNameLst>
                                      </p:cBhvr>
                                      <p:tavLst>
                                        <p:tav tm="0">
                                          <p:val>
                                            <p:fltVal val="0"/>
                                          </p:val>
                                        </p:tav>
                                        <p:tav tm="100000">
                                          <p:val>
                                            <p:strVal val="#ppt_w"/>
                                          </p:val>
                                        </p:tav>
                                      </p:tavLst>
                                    </p:anim>
                                    <p:anim calcmode="lin" valueType="num">
                                      <p:cBhvr>
                                        <p:cTn id="83" dur="500" fill="hold"/>
                                        <p:tgtEl>
                                          <p:spTgt spid="3">
                                            <p:txEl>
                                              <p:pRg st="8" end="8"/>
                                            </p:txEl>
                                          </p:spTgt>
                                        </p:tgtEl>
                                        <p:attrNameLst>
                                          <p:attrName>ppt_h</p:attrName>
                                        </p:attrNameLst>
                                      </p:cBhvr>
                                      <p:tavLst>
                                        <p:tav tm="0">
                                          <p:val>
                                            <p:fltVal val="0"/>
                                          </p:val>
                                        </p:tav>
                                        <p:tav tm="100000">
                                          <p:val>
                                            <p:strVal val="#ppt_h"/>
                                          </p:val>
                                        </p:tav>
                                      </p:tavLst>
                                    </p:anim>
                                    <p:animEffect transition="in" filter="fade">
                                      <p:cBhvr>
                                        <p:cTn id="84"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objekt pre obsah 2"/>
          <p:cNvSpPr>
            <a:spLocks noGrp="1"/>
          </p:cNvSpPr>
          <p:nvPr>
            <p:ph idx="1"/>
          </p:nvPr>
        </p:nvSpPr>
        <p:spPr>
          <a:xfrm>
            <a:off x="316414" y="764704"/>
            <a:ext cx="8317457" cy="6093296"/>
          </a:xfrm>
        </p:spPr>
        <p:txBody>
          <a:bodyPr/>
          <a:lstStyle/>
          <a:p>
            <a:pPr marL="0" indent="0" algn="ctr">
              <a:spcBef>
                <a:spcPts val="0"/>
              </a:spcBef>
              <a:buNone/>
            </a:pPr>
            <a:r>
              <a:rPr lang="sk-SK" sz="1800" i="1" dirty="0" smtClean="0">
                <a:solidFill>
                  <a:schemeClr val="tx1"/>
                </a:solidFill>
                <a:effectLst>
                  <a:outerShdw blurRad="38100" dist="38100" dir="2700000" algn="tl">
                    <a:srgbClr val="000000">
                      <a:alpha val="43137"/>
                    </a:srgbClr>
                  </a:outerShdw>
                </a:effectLst>
                <a:latin typeface="+mj-lt"/>
              </a:rPr>
              <a:t>Aktivita </a:t>
            </a:r>
            <a:r>
              <a:rPr lang="sk-SK" sz="1800" i="1" dirty="0">
                <a:solidFill>
                  <a:schemeClr val="tx1"/>
                </a:solidFill>
                <a:effectLst>
                  <a:outerShdw blurRad="38100" dist="38100" dir="2700000" algn="tl">
                    <a:srgbClr val="000000">
                      <a:alpha val="43137"/>
                    </a:srgbClr>
                  </a:outerShdw>
                </a:effectLst>
                <a:latin typeface="+mj-lt"/>
              </a:rPr>
              <a:t>2 Zlepšenie bezpečnosti, hygieny, zdravia a pracovných podmienok </a:t>
            </a:r>
            <a:r>
              <a:rPr lang="sk-SK" sz="1800" i="1" dirty="0" smtClean="0">
                <a:solidFill>
                  <a:schemeClr val="tx1"/>
                </a:solidFill>
                <a:effectLst>
                  <a:outerShdw blurRad="38100" dist="38100" dir="2700000" algn="tl">
                    <a:srgbClr val="000000">
                      <a:alpha val="43137"/>
                    </a:srgbClr>
                  </a:outerShdw>
                </a:effectLst>
                <a:latin typeface="+mj-lt"/>
              </a:rPr>
              <a:t>                             (</a:t>
            </a:r>
            <a:r>
              <a:rPr lang="sk-SK" sz="1800" i="1" dirty="0">
                <a:solidFill>
                  <a:schemeClr val="tx1"/>
                </a:solidFill>
                <a:effectLst>
                  <a:outerShdw blurRad="38100" dist="38100" dir="2700000" algn="tl">
                    <a:srgbClr val="000000">
                      <a:alpha val="43137"/>
                    </a:srgbClr>
                  </a:outerShdw>
                </a:effectLst>
                <a:latin typeface="+mj-lt"/>
              </a:rPr>
              <a:t>438 850 EUR– indikatívny </a:t>
            </a:r>
            <a:r>
              <a:rPr lang="sk-SK" sz="1800" i="1" dirty="0" smtClean="0">
                <a:solidFill>
                  <a:schemeClr val="tx1"/>
                </a:solidFill>
                <a:effectLst>
                  <a:outerShdw blurRad="38100" dist="38100" dir="2700000" algn="tl">
                    <a:srgbClr val="000000">
                      <a:alpha val="43137"/>
                    </a:srgbClr>
                  </a:outerShdw>
                </a:effectLst>
                <a:latin typeface="+mj-lt"/>
              </a:rPr>
              <a:t>rozpočet, </a:t>
            </a:r>
            <a:r>
              <a:rPr lang="sk-SK" sz="1800" i="1" dirty="0">
                <a:solidFill>
                  <a:schemeClr val="accent6"/>
                </a:solidFill>
                <a:effectLst>
                  <a:outerShdw blurRad="38100" dist="38100" dir="2700000" algn="tl">
                    <a:srgbClr val="000000">
                      <a:alpha val="43137"/>
                    </a:srgbClr>
                  </a:outerShdw>
                </a:effectLst>
                <a:latin typeface="+mj-lt"/>
              </a:rPr>
              <a:t>438 850 EUR vo vyhlásenej výzve</a:t>
            </a:r>
            <a:r>
              <a:rPr lang="sk-SK" sz="1800" i="1" dirty="0" smtClean="0">
                <a:solidFill>
                  <a:schemeClr val="tx1"/>
                </a:solidFill>
                <a:effectLst>
                  <a:outerShdw blurRad="38100" dist="38100" dir="2700000" algn="tl">
                    <a:srgbClr val="000000">
                      <a:alpha val="43137"/>
                    </a:srgbClr>
                  </a:outerShdw>
                </a:effectLst>
                <a:latin typeface="+mj-lt"/>
              </a:rPr>
              <a:t>)</a:t>
            </a:r>
          </a:p>
          <a:p>
            <a:pPr marL="0" indent="0" algn="ctr">
              <a:spcBef>
                <a:spcPts val="0"/>
              </a:spcBef>
              <a:buNone/>
            </a:pPr>
            <a:endParaRPr lang="sk-SK" sz="1800" b="1" i="1" dirty="0">
              <a:solidFill>
                <a:schemeClr val="tx1"/>
              </a:solidFill>
              <a:effectLst>
                <a:outerShdw blurRad="38100" dist="38100" dir="2700000" algn="tl">
                  <a:srgbClr val="000000">
                    <a:alpha val="43137"/>
                  </a:srgbClr>
                </a:outerShdw>
              </a:effectLst>
              <a:latin typeface="+mj-lt"/>
            </a:endParaRPr>
          </a:p>
          <a:p>
            <a:pPr marL="0" indent="0">
              <a:spcBef>
                <a:spcPts val="0"/>
              </a:spcBef>
              <a:buNone/>
            </a:pPr>
            <a:r>
              <a:rPr lang="sk-SK" sz="1400" b="1" i="1" dirty="0" smtClean="0">
                <a:solidFill>
                  <a:schemeClr val="tx1"/>
                </a:solidFill>
                <a:latin typeface="+mj-lt"/>
              </a:rPr>
              <a:t>Výška príspevku: </a:t>
            </a:r>
          </a:p>
          <a:p>
            <a:pPr algn="just">
              <a:spcBef>
                <a:spcPts val="0"/>
              </a:spcBef>
            </a:pPr>
            <a:r>
              <a:rPr lang="sk-SK" sz="1400" b="1" dirty="0">
                <a:solidFill>
                  <a:srgbClr val="FF0000"/>
                </a:solidFill>
                <a:latin typeface="+mj-lt"/>
              </a:rPr>
              <a:t>10 000 EUR - 100 000 EUR </a:t>
            </a:r>
            <a:r>
              <a:rPr lang="sk-SK" sz="1400" dirty="0">
                <a:solidFill>
                  <a:schemeClr val="tx1"/>
                </a:solidFill>
                <a:latin typeface="+mj-lt"/>
              </a:rPr>
              <a:t>– MSP (t.j. 50% z celkových oprávnených výdavkov</a:t>
            </a:r>
            <a:r>
              <a:rPr lang="sk-SK" sz="1400" dirty="0" smtClean="0">
                <a:solidFill>
                  <a:schemeClr val="tx1"/>
                </a:solidFill>
                <a:latin typeface="+mj-lt"/>
              </a:rPr>
              <a:t>)</a:t>
            </a:r>
            <a:endParaRPr lang="sk-SK" sz="1400" dirty="0">
              <a:solidFill>
                <a:schemeClr val="tx1"/>
              </a:solidFill>
              <a:latin typeface="+mj-lt"/>
            </a:endParaRPr>
          </a:p>
          <a:p>
            <a:pPr algn="just"/>
            <a:r>
              <a:rPr lang="sk-SK" sz="1800" i="1" dirty="0">
                <a:solidFill>
                  <a:schemeClr val="tx1"/>
                </a:solidFill>
                <a:latin typeface="+mj-lt"/>
              </a:rPr>
              <a:t>Stavebné investície do rekonštrukcie, rozšírenia a modernizácie hygienicko-sanitárnych režimov</a:t>
            </a:r>
            <a:r>
              <a:rPr lang="sk-SK" sz="1800" dirty="0">
                <a:solidFill>
                  <a:schemeClr val="tx1"/>
                </a:solidFill>
                <a:latin typeface="+mj-lt"/>
              </a:rPr>
              <a:t>, ako sú laboratória, umyvárne, hygienické zariadenia a šatne pre pracovníkov a návštevníkov; modernizáciu alebo obstaranie klimatizačno-ventilačného zariadenia a </a:t>
            </a:r>
            <a:r>
              <a:rPr lang="sk-SK" sz="1800" dirty="0" smtClean="0">
                <a:solidFill>
                  <a:schemeClr val="tx1"/>
                </a:solidFill>
                <a:latin typeface="+mj-lt"/>
              </a:rPr>
              <a:t>pod.</a:t>
            </a:r>
          </a:p>
          <a:p>
            <a:pPr algn="just">
              <a:spcAft>
                <a:spcPts val="1200"/>
              </a:spcAft>
            </a:pPr>
            <a:r>
              <a:rPr lang="sk-SK" sz="1800" i="1" dirty="0" smtClean="0">
                <a:solidFill>
                  <a:schemeClr val="tx1"/>
                </a:solidFill>
                <a:latin typeface="+mj-lt"/>
              </a:rPr>
              <a:t>Investície </a:t>
            </a:r>
            <a:r>
              <a:rPr lang="sk-SK" sz="1800" i="1" dirty="0">
                <a:solidFill>
                  <a:schemeClr val="tx1"/>
                </a:solidFill>
                <a:latin typeface="+mj-lt"/>
              </a:rPr>
              <a:t>súvisiace s obstaraním nových, resp. s modernizáciou existujúcich strojov, prístrojov, zariadení, techniky </a:t>
            </a:r>
            <a:r>
              <a:rPr lang="sk-SK" sz="1800" i="1" dirty="0" smtClean="0">
                <a:solidFill>
                  <a:schemeClr val="tx1"/>
                </a:solidFill>
                <a:latin typeface="+mj-lt"/>
              </a:rPr>
              <a:t>a </a:t>
            </a:r>
            <a:r>
              <a:rPr lang="sk-SK" sz="1800" i="1" dirty="0">
                <a:solidFill>
                  <a:schemeClr val="tx1"/>
                </a:solidFill>
                <a:latin typeface="+mj-lt"/>
              </a:rPr>
              <a:t>technológií </a:t>
            </a:r>
            <a:r>
              <a:rPr lang="sk-SK" sz="1800" dirty="0">
                <a:solidFill>
                  <a:schemeClr val="tx1"/>
                </a:solidFill>
                <a:latin typeface="+mj-lt"/>
              </a:rPr>
              <a:t>pre zlepšenie bezpečnosti, hygieny, zdravia a pracovných podmienok  v objekte spracovateľskej prevádzky vrátane počítačového vybavenia a </a:t>
            </a:r>
            <a:r>
              <a:rPr lang="sk-SK" sz="1800" dirty="0" smtClean="0">
                <a:solidFill>
                  <a:schemeClr val="tx1"/>
                </a:solidFill>
                <a:latin typeface="+mj-lt"/>
              </a:rPr>
              <a:t>softvéru.</a:t>
            </a:r>
          </a:p>
          <a:p>
            <a:pPr marL="0" indent="0" algn="just">
              <a:buNone/>
            </a:pPr>
            <a:r>
              <a:rPr lang="sk-SK" sz="1600" b="1" i="1" dirty="0">
                <a:solidFill>
                  <a:schemeClr val="tx1"/>
                </a:solidFill>
                <a:latin typeface="+mj-lt"/>
              </a:rPr>
              <a:t>Oprávnení žiadatelia:</a:t>
            </a:r>
            <a:r>
              <a:rPr lang="sk-SK" sz="1600" b="1" dirty="0">
                <a:solidFill>
                  <a:schemeClr val="tx1"/>
                </a:solidFill>
                <a:latin typeface="+mj-lt"/>
              </a:rPr>
              <a:t> </a:t>
            </a:r>
            <a:endParaRPr lang="sk-SK" sz="1600" dirty="0" smtClean="0">
              <a:solidFill>
                <a:schemeClr val="tx1"/>
              </a:solidFill>
              <a:latin typeface="+mj-lt"/>
            </a:endParaRPr>
          </a:p>
          <a:p>
            <a:pPr algn="just">
              <a:spcBef>
                <a:spcPts val="0"/>
              </a:spcBef>
            </a:pPr>
            <a:r>
              <a:rPr lang="sk-SK" sz="1600" dirty="0" smtClean="0">
                <a:solidFill>
                  <a:schemeClr val="tx1"/>
                </a:solidFill>
                <a:latin typeface="+mj-lt"/>
              </a:rPr>
              <a:t>FO </a:t>
            </a:r>
            <a:r>
              <a:rPr lang="sk-SK" sz="1600" dirty="0">
                <a:solidFill>
                  <a:schemeClr val="tx1"/>
                </a:solidFill>
                <a:latin typeface="+mj-lt"/>
              </a:rPr>
              <a:t>a </a:t>
            </a:r>
            <a:r>
              <a:rPr lang="sk-SK" sz="1600" dirty="0" smtClean="0">
                <a:solidFill>
                  <a:schemeClr val="tx1"/>
                </a:solidFill>
                <a:latin typeface="+mj-lt"/>
              </a:rPr>
              <a:t>PO </a:t>
            </a:r>
            <a:r>
              <a:rPr lang="sk-SK" sz="1600" dirty="0">
                <a:solidFill>
                  <a:schemeClr val="tx1"/>
                </a:solidFill>
                <a:latin typeface="+mj-lt"/>
              </a:rPr>
              <a:t>podnikajúce v oblasti spracovania produktov rybolovu a </a:t>
            </a:r>
            <a:r>
              <a:rPr lang="sk-SK" sz="1600" dirty="0" err="1" smtClean="0">
                <a:solidFill>
                  <a:schemeClr val="tx1"/>
                </a:solidFill>
                <a:latin typeface="+mj-lt"/>
              </a:rPr>
              <a:t>akvakultúry</a:t>
            </a:r>
            <a:endParaRPr lang="sk-SK" sz="1600" dirty="0" smtClean="0">
              <a:solidFill>
                <a:schemeClr val="tx1"/>
              </a:solidFill>
              <a:latin typeface="+mj-lt"/>
            </a:endParaRPr>
          </a:p>
          <a:p>
            <a:pPr algn="just">
              <a:spcBef>
                <a:spcPts val="0"/>
              </a:spcBef>
            </a:pPr>
            <a:r>
              <a:rPr lang="sk-SK" sz="1200" i="1" dirty="0">
                <a:solidFill>
                  <a:schemeClr val="tx1"/>
                </a:solidFill>
              </a:rPr>
              <a:t>Oprávnení žiadatelia musia mať podnikateľskú históriu v čase predloženia </a:t>
            </a:r>
            <a:r>
              <a:rPr lang="sk-SK" sz="1200" i="1" dirty="0" err="1">
                <a:solidFill>
                  <a:schemeClr val="tx1"/>
                </a:solidFill>
              </a:rPr>
              <a:t>ŽoNFP</a:t>
            </a:r>
            <a:r>
              <a:rPr lang="sk-SK" sz="1200" i="1" dirty="0">
                <a:solidFill>
                  <a:schemeClr val="tx1"/>
                </a:solidFill>
              </a:rPr>
              <a:t> (minimálne jeden ukončený účtovný rok).</a:t>
            </a:r>
            <a:endParaRPr lang="sk-SK" sz="1200" dirty="0">
              <a:solidFill>
                <a:schemeClr val="tx1"/>
              </a:solidFill>
            </a:endParaRPr>
          </a:p>
          <a:p>
            <a:pPr algn="just">
              <a:spcBef>
                <a:spcPts val="0"/>
              </a:spcBef>
            </a:pPr>
            <a:endParaRPr lang="sk-SK" sz="1600" dirty="0">
              <a:solidFill>
                <a:schemeClr val="tx1"/>
              </a:solidFill>
              <a:latin typeface="+mj-lt"/>
            </a:endParaRPr>
          </a:p>
          <a:p>
            <a:pPr marL="0" indent="0" algn="just">
              <a:buNone/>
            </a:pPr>
            <a:endParaRPr lang="sk-SK" sz="1400" dirty="0" smtClean="0">
              <a:latin typeface="+mj-lt"/>
            </a:endParaRPr>
          </a:p>
        </p:txBody>
      </p:sp>
      <p:pic>
        <p:nvPicPr>
          <p:cNvPr id="4" name="Picture 2" descr="C:\Users\kamil.huslica\Desktop\oprh\logo OPRH\fishes\logo OPRH 2014-2020_verzia 10.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81987" y="6189885"/>
            <a:ext cx="862013" cy="858838"/>
          </a:xfrm>
          <a:prstGeom prst="rect">
            <a:avLst/>
          </a:prstGeom>
          <a:noFill/>
          <a:extLst>
            <a:ext uri="{909E8E84-426E-40DD-AFC4-6F175D3DCCD1}">
              <a14:hiddenFill xmlns:a14="http://schemas.microsoft.com/office/drawing/2010/main">
                <a:solidFill>
                  <a:srgbClr val="FFFFFF"/>
                </a:solidFill>
              </a14:hiddenFill>
            </a:ext>
          </a:extLst>
        </p:spPr>
      </p:pic>
      <p:sp>
        <p:nvSpPr>
          <p:cNvPr id="5" name="BlokTextu 4"/>
          <p:cNvSpPr txBox="1"/>
          <p:nvPr/>
        </p:nvSpPr>
        <p:spPr>
          <a:xfrm>
            <a:off x="323528" y="-27384"/>
            <a:ext cx="8496944" cy="1323439"/>
          </a:xfrm>
          <a:prstGeom prst="rect">
            <a:avLst/>
          </a:prstGeom>
          <a:noFill/>
        </p:spPr>
        <p:txBody>
          <a:bodyPr wrap="square" rtlCol="0">
            <a:spAutoFit/>
          </a:bodyPr>
          <a:lstStyle/>
          <a:p>
            <a:pPr algn="ctr"/>
            <a:r>
              <a:rPr lang="sk-SK" sz="2400" b="1" dirty="0">
                <a:effectLst>
                  <a:outerShdw blurRad="38100" dist="38100" dir="2700000" algn="tl">
                    <a:srgbClr val="000000">
                      <a:alpha val="43137"/>
                    </a:srgbClr>
                  </a:outerShdw>
                </a:effectLst>
              </a:rPr>
              <a:t>Opatrenia a podporované aktivity </a:t>
            </a:r>
            <a:endParaRPr lang="sk-SK" sz="2400" b="1" dirty="0" smtClean="0">
              <a:effectLst>
                <a:outerShdw blurRad="38100" dist="38100" dir="2700000" algn="tl">
                  <a:srgbClr val="000000">
                    <a:alpha val="43137"/>
                  </a:srgbClr>
                </a:outerShdw>
              </a:effectLst>
            </a:endParaRPr>
          </a:p>
          <a:p>
            <a:pPr algn="ctr"/>
            <a:r>
              <a:rPr lang="sk-SK" sz="2000" b="1" dirty="0" smtClean="0">
                <a:effectLst>
                  <a:outerShdw blurRad="38100" dist="38100" dir="2700000" algn="tl">
                    <a:srgbClr val="000000">
                      <a:alpha val="43137"/>
                    </a:srgbClr>
                  </a:outerShdw>
                </a:effectLst>
              </a:rPr>
              <a:t>v </a:t>
            </a:r>
            <a:r>
              <a:rPr lang="sk-SK" sz="2000" b="1" dirty="0">
                <a:effectLst>
                  <a:outerShdw blurRad="38100" dist="38100" dir="2700000" algn="tl">
                    <a:srgbClr val="000000">
                      <a:alpha val="43137"/>
                    </a:srgbClr>
                  </a:outerShdw>
                </a:effectLst>
              </a:rPr>
              <a:t>rámci Operačného programu Rybné hospodárstvo 2014 – 2020</a:t>
            </a:r>
          </a:p>
          <a:p>
            <a:pPr algn="ctr"/>
            <a:r>
              <a:rPr lang="sk-SK" b="1" u="sng" dirty="0">
                <a:cs typeface="Sakkal Majalla" pitchFamily="2" charset="-78"/>
              </a:rPr>
              <a:t>Opatrenie </a:t>
            </a:r>
            <a:r>
              <a:rPr lang="sk-SK" b="1" u="sng" dirty="0" smtClean="0">
                <a:solidFill>
                  <a:srgbClr val="FF0000"/>
                </a:solidFill>
                <a:cs typeface="Sakkal Majalla" pitchFamily="2" charset="-78"/>
              </a:rPr>
              <a:t>5.2.1</a:t>
            </a:r>
            <a:r>
              <a:rPr lang="sk-SK" b="1" u="sng" dirty="0" smtClean="0">
                <a:cs typeface="Sakkal Majalla" pitchFamily="2" charset="-78"/>
              </a:rPr>
              <a:t> Spracovanie produktov rybolovu a </a:t>
            </a:r>
            <a:r>
              <a:rPr lang="sk-SK" b="1" u="sng" dirty="0" err="1" smtClean="0">
                <a:cs typeface="Sakkal Majalla" pitchFamily="2" charset="-78"/>
              </a:rPr>
              <a:t>akvakultury</a:t>
            </a:r>
            <a:endParaRPr lang="sk-SK" b="1" u="sng" dirty="0">
              <a:cs typeface="Sakkal Majalla" pitchFamily="2" charset="-78"/>
            </a:endParaRPr>
          </a:p>
          <a:p>
            <a:endParaRPr lang="sk-SK" dirty="0"/>
          </a:p>
        </p:txBody>
      </p:sp>
    </p:spTree>
    <p:extLst>
      <p:ext uri="{BB962C8B-B14F-4D97-AF65-F5344CB8AC3E}">
        <p14:creationId xmlns:p14="http://schemas.microsoft.com/office/powerpoint/2010/main" val="280236324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500"/>
                                        <p:tgtEl>
                                          <p:spTgt spid="5">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barn(inVertical)">
                                      <p:cBhvr>
                                        <p:cTn id="10" dur="500"/>
                                        <p:tgtEl>
                                          <p:spTgt spid="5">
                                            <p:txEl>
                                              <p:pRg st="1" end="1"/>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Effect transition="in" filter="barn(inVertical)">
                                      <p:cBhvr>
                                        <p:cTn id="13" dur="500"/>
                                        <p:tgtEl>
                                          <p:spTgt spid="5">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nodeType="click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 calcmode="lin" valueType="num">
                                      <p:cBhvr>
                                        <p:cTn id="18"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9"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20" dur="500"/>
                                        <p:tgtEl>
                                          <p:spTgt spid="3">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p:cTn id="25"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6"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7" dur="500"/>
                                        <p:tgtEl>
                                          <p:spTgt spid="3">
                                            <p:txEl>
                                              <p:pRg st="2" end="2"/>
                                            </p:txEl>
                                          </p:spTgt>
                                        </p:tgtEl>
                                      </p:cBhvr>
                                    </p:animEffect>
                                  </p:childTnLst>
                                </p:cTn>
                              </p:par>
                              <p:par>
                                <p:cTn id="28" presetID="53" presetClass="entr" presetSubtype="16" fill="hold" nodeType="withEffect">
                                  <p:stCondLst>
                                    <p:cond delay="0"/>
                                  </p:stCondLst>
                                  <p:childTnLst>
                                    <p:set>
                                      <p:cBhvr>
                                        <p:cTn id="29" dur="1" fill="hold">
                                          <p:stCondLst>
                                            <p:cond delay="0"/>
                                          </p:stCondLst>
                                        </p:cTn>
                                        <p:tgtEl>
                                          <p:spTgt spid="3">
                                            <p:txEl>
                                              <p:pRg st="3" end="3"/>
                                            </p:txEl>
                                          </p:spTgt>
                                        </p:tgtEl>
                                        <p:attrNameLst>
                                          <p:attrName>style.visibility</p:attrName>
                                        </p:attrNameLst>
                                      </p:cBhvr>
                                      <p:to>
                                        <p:strVal val="visible"/>
                                      </p:to>
                                    </p:set>
                                    <p:anim calcmode="lin" valueType="num">
                                      <p:cBhvr>
                                        <p:cTn id="30"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1"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2" dur="500"/>
                                        <p:tgtEl>
                                          <p:spTgt spid="3">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2" presetClass="emph" presetSubtype="0" fill="hold" nodeType="clickEffect">
                                  <p:stCondLst>
                                    <p:cond delay="0"/>
                                  </p:stCondLst>
                                  <p:childTnLst>
                                    <p:animRot by="120000">
                                      <p:cBhvr>
                                        <p:cTn id="36" dur="100" fill="hold">
                                          <p:stCondLst>
                                            <p:cond delay="0"/>
                                          </p:stCondLst>
                                        </p:cTn>
                                        <p:tgtEl>
                                          <p:spTgt spid="3">
                                            <p:txEl>
                                              <p:pRg st="2" end="2"/>
                                            </p:txEl>
                                          </p:spTgt>
                                        </p:tgtEl>
                                        <p:attrNameLst>
                                          <p:attrName>r</p:attrName>
                                        </p:attrNameLst>
                                      </p:cBhvr>
                                    </p:animRot>
                                    <p:animRot by="-240000">
                                      <p:cBhvr>
                                        <p:cTn id="37" dur="200" fill="hold">
                                          <p:stCondLst>
                                            <p:cond delay="200"/>
                                          </p:stCondLst>
                                        </p:cTn>
                                        <p:tgtEl>
                                          <p:spTgt spid="3">
                                            <p:txEl>
                                              <p:pRg st="2" end="2"/>
                                            </p:txEl>
                                          </p:spTgt>
                                        </p:tgtEl>
                                        <p:attrNameLst>
                                          <p:attrName>r</p:attrName>
                                        </p:attrNameLst>
                                      </p:cBhvr>
                                    </p:animRot>
                                    <p:animRot by="240000">
                                      <p:cBhvr>
                                        <p:cTn id="38" dur="200" fill="hold">
                                          <p:stCondLst>
                                            <p:cond delay="400"/>
                                          </p:stCondLst>
                                        </p:cTn>
                                        <p:tgtEl>
                                          <p:spTgt spid="3">
                                            <p:txEl>
                                              <p:pRg st="2" end="2"/>
                                            </p:txEl>
                                          </p:spTgt>
                                        </p:tgtEl>
                                        <p:attrNameLst>
                                          <p:attrName>r</p:attrName>
                                        </p:attrNameLst>
                                      </p:cBhvr>
                                    </p:animRot>
                                    <p:animRot by="-240000">
                                      <p:cBhvr>
                                        <p:cTn id="39" dur="200" fill="hold">
                                          <p:stCondLst>
                                            <p:cond delay="600"/>
                                          </p:stCondLst>
                                        </p:cTn>
                                        <p:tgtEl>
                                          <p:spTgt spid="3">
                                            <p:txEl>
                                              <p:pRg st="2" end="2"/>
                                            </p:txEl>
                                          </p:spTgt>
                                        </p:tgtEl>
                                        <p:attrNameLst>
                                          <p:attrName>r</p:attrName>
                                        </p:attrNameLst>
                                      </p:cBhvr>
                                    </p:animRot>
                                    <p:animRot by="120000">
                                      <p:cBhvr>
                                        <p:cTn id="40" dur="200" fill="hold">
                                          <p:stCondLst>
                                            <p:cond delay="800"/>
                                          </p:stCondLst>
                                        </p:cTn>
                                        <p:tgtEl>
                                          <p:spTgt spid="3">
                                            <p:txEl>
                                              <p:pRg st="2" end="2"/>
                                            </p:txEl>
                                          </p:spTgt>
                                        </p:tgtEl>
                                        <p:attrNameLst>
                                          <p:attrName>r</p:attrName>
                                        </p:attrNameLst>
                                      </p:cBhvr>
                                    </p:animRot>
                                  </p:childTnLst>
                                </p:cTn>
                              </p:par>
                              <p:par>
                                <p:cTn id="41" presetID="32" presetClass="emph" presetSubtype="0" fill="hold" nodeType="withEffect">
                                  <p:stCondLst>
                                    <p:cond delay="0"/>
                                  </p:stCondLst>
                                  <p:childTnLst>
                                    <p:animRot by="120000">
                                      <p:cBhvr>
                                        <p:cTn id="42" dur="100" fill="hold">
                                          <p:stCondLst>
                                            <p:cond delay="0"/>
                                          </p:stCondLst>
                                        </p:cTn>
                                        <p:tgtEl>
                                          <p:spTgt spid="3">
                                            <p:txEl>
                                              <p:pRg st="3" end="3"/>
                                            </p:txEl>
                                          </p:spTgt>
                                        </p:tgtEl>
                                        <p:attrNameLst>
                                          <p:attrName>r</p:attrName>
                                        </p:attrNameLst>
                                      </p:cBhvr>
                                    </p:animRot>
                                    <p:animRot by="-240000">
                                      <p:cBhvr>
                                        <p:cTn id="43" dur="200" fill="hold">
                                          <p:stCondLst>
                                            <p:cond delay="200"/>
                                          </p:stCondLst>
                                        </p:cTn>
                                        <p:tgtEl>
                                          <p:spTgt spid="3">
                                            <p:txEl>
                                              <p:pRg st="3" end="3"/>
                                            </p:txEl>
                                          </p:spTgt>
                                        </p:tgtEl>
                                        <p:attrNameLst>
                                          <p:attrName>r</p:attrName>
                                        </p:attrNameLst>
                                      </p:cBhvr>
                                    </p:animRot>
                                    <p:animRot by="240000">
                                      <p:cBhvr>
                                        <p:cTn id="44" dur="200" fill="hold">
                                          <p:stCondLst>
                                            <p:cond delay="400"/>
                                          </p:stCondLst>
                                        </p:cTn>
                                        <p:tgtEl>
                                          <p:spTgt spid="3">
                                            <p:txEl>
                                              <p:pRg st="3" end="3"/>
                                            </p:txEl>
                                          </p:spTgt>
                                        </p:tgtEl>
                                        <p:attrNameLst>
                                          <p:attrName>r</p:attrName>
                                        </p:attrNameLst>
                                      </p:cBhvr>
                                    </p:animRot>
                                    <p:animRot by="-240000">
                                      <p:cBhvr>
                                        <p:cTn id="45" dur="200" fill="hold">
                                          <p:stCondLst>
                                            <p:cond delay="600"/>
                                          </p:stCondLst>
                                        </p:cTn>
                                        <p:tgtEl>
                                          <p:spTgt spid="3">
                                            <p:txEl>
                                              <p:pRg st="3" end="3"/>
                                            </p:txEl>
                                          </p:spTgt>
                                        </p:tgtEl>
                                        <p:attrNameLst>
                                          <p:attrName>r</p:attrName>
                                        </p:attrNameLst>
                                      </p:cBhvr>
                                    </p:animRot>
                                    <p:animRot by="120000">
                                      <p:cBhvr>
                                        <p:cTn id="46" dur="200" fill="hold">
                                          <p:stCondLst>
                                            <p:cond delay="800"/>
                                          </p:stCondLst>
                                        </p:cTn>
                                        <p:tgtEl>
                                          <p:spTgt spid="3">
                                            <p:txEl>
                                              <p:pRg st="3" end="3"/>
                                            </p:txEl>
                                          </p:spTgt>
                                        </p:tgtEl>
                                        <p:attrNameLst>
                                          <p:attrName>r</p:attrName>
                                        </p:attrNameLst>
                                      </p:cBhvr>
                                    </p:animRot>
                                  </p:childTnLst>
                                </p:cTn>
                              </p:par>
                            </p:childTnLst>
                          </p:cTn>
                        </p:par>
                      </p:childTnLst>
                    </p:cTn>
                  </p:par>
                  <p:par>
                    <p:cTn id="47" fill="hold">
                      <p:stCondLst>
                        <p:cond delay="indefinite"/>
                      </p:stCondLst>
                      <p:childTnLst>
                        <p:par>
                          <p:cTn id="48" fill="hold">
                            <p:stCondLst>
                              <p:cond delay="0"/>
                            </p:stCondLst>
                            <p:childTnLst>
                              <p:par>
                                <p:cTn id="49" presetID="53" presetClass="entr" presetSubtype="16" fill="hold" nodeType="clickEffect">
                                  <p:stCondLst>
                                    <p:cond delay="0"/>
                                  </p:stCondLst>
                                  <p:childTnLst>
                                    <p:set>
                                      <p:cBhvr>
                                        <p:cTn id="50" dur="1" fill="hold">
                                          <p:stCondLst>
                                            <p:cond delay="0"/>
                                          </p:stCondLst>
                                        </p:cTn>
                                        <p:tgtEl>
                                          <p:spTgt spid="3">
                                            <p:txEl>
                                              <p:pRg st="4" end="4"/>
                                            </p:txEl>
                                          </p:spTgt>
                                        </p:tgtEl>
                                        <p:attrNameLst>
                                          <p:attrName>style.visibility</p:attrName>
                                        </p:attrNameLst>
                                      </p:cBhvr>
                                      <p:to>
                                        <p:strVal val="visible"/>
                                      </p:to>
                                    </p:set>
                                    <p:anim calcmode="lin" valueType="num">
                                      <p:cBhvr>
                                        <p:cTn id="51"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52"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53" dur="500"/>
                                        <p:tgtEl>
                                          <p:spTgt spid="3">
                                            <p:txEl>
                                              <p:pRg st="4" end="4"/>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53" presetClass="entr" presetSubtype="16" fill="hold" nodeType="clickEffect">
                                  <p:stCondLst>
                                    <p:cond delay="0"/>
                                  </p:stCondLst>
                                  <p:childTnLst>
                                    <p:set>
                                      <p:cBhvr>
                                        <p:cTn id="57" dur="1" fill="hold">
                                          <p:stCondLst>
                                            <p:cond delay="0"/>
                                          </p:stCondLst>
                                        </p:cTn>
                                        <p:tgtEl>
                                          <p:spTgt spid="3">
                                            <p:txEl>
                                              <p:pRg st="5" end="5"/>
                                            </p:txEl>
                                          </p:spTgt>
                                        </p:tgtEl>
                                        <p:attrNameLst>
                                          <p:attrName>style.visibility</p:attrName>
                                        </p:attrNameLst>
                                      </p:cBhvr>
                                      <p:to>
                                        <p:strVal val="visible"/>
                                      </p:to>
                                    </p:set>
                                    <p:anim calcmode="lin" valueType="num">
                                      <p:cBhvr>
                                        <p:cTn id="58"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59"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60" dur="500"/>
                                        <p:tgtEl>
                                          <p:spTgt spid="3">
                                            <p:txEl>
                                              <p:pRg st="5" end="5"/>
                                            </p:txEl>
                                          </p:spTgt>
                                        </p:tgtEl>
                                      </p:cBhvr>
                                    </p:animEffect>
                                  </p:childTnLst>
                                </p:cTn>
                              </p:par>
                            </p:childTnLst>
                          </p:cTn>
                        </p:par>
                      </p:childTnLst>
                    </p:cTn>
                  </p:par>
                  <p:par>
                    <p:cTn id="61" fill="hold">
                      <p:stCondLst>
                        <p:cond delay="indefinite"/>
                      </p:stCondLst>
                      <p:childTnLst>
                        <p:par>
                          <p:cTn id="62" fill="hold">
                            <p:stCondLst>
                              <p:cond delay="0"/>
                            </p:stCondLst>
                            <p:childTnLst>
                              <p:par>
                                <p:cTn id="63" presetID="53" presetClass="entr" presetSubtype="16" fill="hold" nodeType="clickEffect">
                                  <p:stCondLst>
                                    <p:cond delay="0"/>
                                  </p:stCondLst>
                                  <p:childTnLst>
                                    <p:set>
                                      <p:cBhvr>
                                        <p:cTn id="64" dur="1" fill="hold">
                                          <p:stCondLst>
                                            <p:cond delay="0"/>
                                          </p:stCondLst>
                                        </p:cTn>
                                        <p:tgtEl>
                                          <p:spTgt spid="3">
                                            <p:txEl>
                                              <p:pRg st="6" end="6"/>
                                            </p:txEl>
                                          </p:spTgt>
                                        </p:tgtEl>
                                        <p:attrNameLst>
                                          <p:attrName>style.visibility</p:attrName>
                                        </p:attrNameLst>
                                      </p:cBhvr>
                                      <p:to>
                                        <p:strVal val="visible"/>
                                      </p:to>
                                    </p:set>
                                    <p:anim calcmode="lin" valueType="num">
                                      <p:cBhvr>
                                        <p:cTn id="65"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66" dur="500" fill="hold"/>
                                        <p:tgtEl>
                                          <p:spTgt spid="3">
                                            <p:txEl>
                                              <p:pRg st="6" end="6"/>
                                            </p:txEl>
                                          </p:spTgt>
                                        </p:tgtEl>
                                        <p:attrNameLst>
                                          <p:attrName>ppt_h</p:attrName>
                                        </p:attrNameLst>
                                      </p:cBhvr>
                                      <p:tavLst>
                                        <p:tav tm="0">
                                          <p:val>
                                            <p:fltVal val="0"/>
                                          </p:val>
                                        </p:tav>
                                        <p:tav tm="100000">
                                          <p:val>
                                            <p:strVal val="#ppt_h"/>
                                          </p:val>
                                        </p:tav>
                                      </p:tavLst>
                                    </p:anim>
                                    <p:animEffect transition="in" filter="fade">
                                      <p:cBhvr>
                                        <p:cTn id="67" dur="500"/>
                                        <p:tgtEl>
                                          <p:spTgt spid="3">
                                            <p:txEl>
                                              <p:pRg st="6" end="6"/>
                                            </p:txEl>
                                          </p:spTgt>
                                        </p:tgtEl>
                                      </p:cBhvr>
                                    </p:animEffect>
                                  </p:childTnLst>
                                </p:cTn>
                              </p:par>
                              <p:par>
                                <p:cTn id="68" presetID="53" presetClass="entr" presetSubtype="16" fill="hold" nodeType="withEffect">
                                  <p:stCondLst>
                                    <p:cond delay="0"/>
                                  </p:stCondLst>
                                  <p:childTnLst>
                                    <p:set>
                                      <p:cBhvr>
                                        <p:cTn id="69" dur="1" fill="hold">
                                          <p:stCondLst>
                                            <p:cond delay="0"/>
                                          </p:stCondLst>
                                        </p:cTn>
                                        <p:tgtEl>
                                          <p:spTgt spid="3">
                                            <p:txEl>
                                              <p:pRg st="7" end="7"/>
                                            </p:txEl>
                                          </p:spTgt>
                                        </p:tgtEl>
                                        <p:attrNameLst>
                                          <p:attrName>style.visibility</p:attrName>
                                        </p:attrNameLst>
                                      </p:cBhvr>
                                      <p:to>
                                        <p:strVal val="visible"/>
                                      </p:to>
                                    </p:set>
                                    <p:anim calcmode="lin" valueType="num">
                                      <p:cBhvr>
                                        <p:cTn id="70" dur="500" fill="hold"/>
                                        <p:tgtEl>
                                          <p:spTgt spid="3">
                                            <p:txEl>
                                              <p:pRg st="7" end="7"/>
                                            </p:txEl>
                                          </p:spTgt>
                                        </p:tgtEl>
                                        <p:attrNameLst>
                                          <p:attrName>ppt_w</p:attrName>
                                        </p:attrNameLst>
                                      </p:cBhvr>
                                      <p:tavLst>
                                        <p:tav tm="0">
                                          <p:val>
                                            <p:fltVal val="0"/>
                                          </p:val>
                                        </p:tav>
                                        <p:tav tm="100000">
                                          <p:val>
                                            <p:strVal val="#ppt_w"/>
                                          </p:val>
                                        </p:tav>
                                      </p:tavLst>
                                    </p:anim>
                                    <p:anim calcmode="lin" valueType="num">
                                      <p:cBhvr>
                                        <p:cTn id="71" dur="500" fill="hold"/>
                                        <p:tgtEl>
                                          <p:spTgt spid="3">
                                            <p:txEl>
                                              <p:pRg st="7" end="7"/>
                                            </p:txEl>
                                          </p:spTgt>
                                        </p:tgtEl>
                                        <p:attrNameLst>
                                          <p:attrName>ppt_h</p:attrName>
                                        </p:attrNameLst>
                                      </p:cBhvr>
                                      <p:tavLst>
                                        <p:tav tm="0">
                                          <p:val>
                                            <p:fltVal val="0"/>
                                          </p:val>
                                        </p:tav>
                                        <p:tav tm="100000">
                                          <p:val>
                                            <p:strVal val="#ppt_h"/>
                                          </p:val>
                                        </p:tav>
                                      </p:tavLst>
                                    </p:anim>
                                    <p:animEffect transition="in" filter="fade">
                                      <p:cBhvr>
                                        <p:cTn id="72" dur="500"/>
                                        <p:tgtEl>
                                          <p:spTgt spid="3">
                                            <p:txEl>
                                              <p:pRg st="7" end="7"/>
                                            </p:txEl>
                                          </p:spTgt>
                                        </p:tgtEl>
                                      </p:cBhvr>
                                    </p:animEffect>
                                  </p:childTnLst>
                                </p:cTn>
                              </p:par>
                              <p:par>
                                <p:cTn id="73" presetID="53" presetClass="entr" presetSubtype="16" fill="hold" nodeType="withEffect">
                                  <p:stCondLst>
                                    <p:cond delay="0"/>
                                  </p:stCondLst>
                                  <p:childTnLst>
                                    <p:set>
                                      <p:cBhvr>
                                        <p:cTn id="74" dur="1" fill="hold">
                                          <p:stCondLst>
                                            <p:cond delay="0"/>
                                          </p:stCondLst>
                                        </p:cTn>
                                        <p:tgtEl>
                                          <p:spTgt spid="3">
                                            <p:txEl>
                                              <p:pRg st="8" end="8"/>
                                            </p:txEl>
                                          </p:spTgt>
                                        </p:tgtEl>
                                        <p:attrNameLst>
                                          <p:attrName>style.visibility</p:attrName>
                                        </p:attrNameLst>
                                      </p:cBhvr>
                                      <p:to>
                                        <p:strVal val="visible"/>
                                      </p:to>
                                    </p:set>
                                    <p:anim calcmode="lin" valueType="num">
                                      <p:cBhvr>
                                        <p:cTn id="75" dur="500" fill="hold"/>
                                        <p:tgtEl>
                                          <p:spTgt spid="3">
                                            <p:txEl>
                                              <p:pRg st="8" end="8"/>
                                            </p:txEl>
                                          </p:spTgt>
                                        </p:tgtEl>
                                        <p:attrNameLst>
                                          <p:attrName>ppt_w</p:attrName>
                                        </p:attrNameLst>
                                      </p:cBhvr>
                                      <p:tavLst>
                                        <p:tav tm="0">
                                          <p:val>
                                            <p:fltVal val="0"/>
                                          </p:val>
                                        </p:tav>
                                        <p:tav tm="100000">
                                          <p:val>
                                            <p:strVal val="#ppt_w"/>
                                          </p:val>
                                        </p:tav>
                                      </p:tavLst>
                                    </p:anim>
                                    <p:anim calcmode="lin" valueType="num">
                                      <p:cBhvr>
                                        <p:cTn id="76" dur="500" fill="hold"/>
                                        <p:tgtEl>
                                          <p:spTgt spid="3">
                                            <p:txEl>
                                              <p:pRg st="8" end="8"/>
                                            </p:txEl>
                                          </p:spTgt>
                                        </p:tgtEl>
                                        <p:attrNameLst>
                                          <p:attrName>ppt_h</p:attrName>
                                        </p:attrNameLst>
                                      </p:cBhvr>
                                      <p:tavLst>
                                        <p:tav tm="0">
                                          <p:val>
                                            <p:fltVal val="0"/>
                                          </p:val>
                                        </p:tav>
                                        <p:tav tm="100000">
                                          <p:val>
                                            <p:strVal val="#ppt_h"/>
                                          </p:val>
                                        </p:tav>
                                      </p:tavLst>
                                    </p:anim>
                                    <p:animEffect transition="in" filter="fade">
                                      <p:cBhvr>
                                        <p:cTn id="7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objekt pre obsah 2"/>
          <p:cNvSpPr>
            <a:spLocks noGrp="1"/>
          </p:cNvSpPr>
          <p:nvPr>
            <p:ph idx="1"/>
          </p:nvPr>
        </p:nvSpPr>
        <p:spPr>
          <a:xfrm>
            <a:off x="278524" y="1484784"/>
            <a:ext cx="8434469" cy="5040560"/>
          </a:xfrm>
        </p:spPr>
        <p:txBody>
          <a:bodyPr/>
          <a:lstStyle/>
          <a:p>
            <a:pPr marL="0" indent="0" algn="ctr">
              <a:spcBef>
                <a:spcPts val="0"/>
              </a:spcBef>
              <a:buNone/>
            </a:pPr>
            <a:endParaRPr lang="sk-SK" sz="1800" b="1" i="1" u="sng" dirty="0" smtClean="0">
              <a:solidFill>
                <a:schemeClr val="tx1"/>
              </a:solidFill>
              <a:effectLst>
                <a:outerShdw blurRad="38100" dist="38100" dir="2700000" algn="tl">
                  <a:srgbClr val="000000">
                    <a:alpha val="43137"/>
                  </a:srgbClr>
                </a:outerShdw>
              </a:effectLst>
              <a:latin typeface="+mj-lt"/>
            </a:endParaRPr>
          </a:p>
          <a:p>
            <a:pPr marL="0" indent="0" algn="ctr">
              <a:spcBef>
                <a:spcPts val="0"/>
              </a:spcBef>
              <a:buNone/>
            </a:pPr>
            <a:r>
              <a:rPr lang="sk-SK" sz="1800" i="1" dirty="0">
                <a:solidFill>
                  <a:schemeClr val="tx1"/>
                </a:solidFill>
                <a:effectLst>
                  <a:outerShdw blurRad="38100" dist="38100" dir="2700000" algn="tl">
                    <a:srgbClr val="000000">
                      <a:alpha val="43137"/>
                    </a:srgbClr>
                  </a:outerShdw>
                </a:effectLst>
                <a:latin typeface="+mj-lt"/>
              </a:rPr>
              <a:t>Aktivita 3 Zavádzanie nových alebo zlepšených produktov, procesov alebo systémov riadenia a </a:t>
            </a:r>
            <a:r>
              <a:rPr lang="sk-SK" sz="1800" i="1" dirty="0" smtClean="0">
                <a:solidFill>
                  <a:schemeClr val="tx1"/>
                </a:solidFill>
                <a:effectLst>
                  <a:outerShdw blurRad="38100" dist="38100" dir="2700000" algn="tl">
                    <a:srgbClr val="000000">
                      <a:alpha val="43137"/>
                    </a:srgbClr>
                  </a:outerShdw>
                </a:effectLst>
                <a:latin typeface="+mj-lt"/>
              </a:rPr>
              <a:t>organizácie</a:t>
            </a:r>
            <a:br>
              <a:rPr lang="sk-SK" sz="1800" i="1" dirty="0" smtClean="0">
                <a:solidFill>
                  <a:schemeClr val="tx1"/>
                </a:solidFill>
                <a:effectLst>
                  <a:outerShdw blurRad="38100" dist="38100" dir="2700000" algn="tl">
                    <a:srgbClr val="000000">
                      <a:alpha val="43137"/>
                    </a:srgbClr>
                  </a:outerShdw>
                </a:effectLst>
                <a:latin typeface="+mj-lt"/>
              </a:rPr>
            </a:br>
            <a:r>
              <a:rPr lang="sk-SK" sz="1800" i="1" dirty="0" smtClean="0">
                <a:solidFill>
                  <a:schemeClr val="tx1"/>
                </a:solidFill>
                <a:effectLst>
                  <a:outerShdw blurRad="38100" dist="38100" dir="2700000" algn="tl">
                    <a:srgbClr val="000000">
                      <a:alpha val="43137"/>
                    </a:srgbClr>
                  </a:outerShdw>
                </a:effectLst>
                <a:latin typeface="+mj-lt"/>
              </a:rPr>
              <a:t>(2 </a:t>
            </a:r>
            <a:r>
              <a:rPr lang="sk-SK" sz="1800" i="1" dirty="0" smtClean="0">
                <a:solidFill>
                  <a:schemeClr val="tx1"/>
                </a:solidFill>
                <a:effectLst>
                  <a:outerShdw blurRad="38100" dist="38100" dir="2700000" algn="tl">
                    <a:srgbClr val="000000">
                      <a:alpha val="43137"/>
                    </a:srgbClr>
                  </a:outerShdw>
                </a:effectLst>
                <a:latin typeface="+mj-lt"/>
              </a:rPr>
              <a:t>183 450 EUR</a:t>
            </a:r>
            <a:r>
              <a:rPr lang="sk-SK" sz="1800" i="1" dirty="0">
                <a:solidFill>
                  <a:schemeClr val="tx1"/>
                </a:solidFill>
                <a:effectLst>
                  <a:outerShdw blurRad="38100" dist="38100" dir="2700000" algn="tl">
                    <a:srgbClr val="000000">
                      <a:alpha val="43137"/>
                    </a:srgbClr>
                  </a:outerShdw>
                </a:effectLst>
                <a:latin typeface="+mj-lt"/>
              </a:rPr>
              <a:t>– indikatívny </a:t>
            </a:r>
            <a:r>
              <a:rPr lang="sk-SK" sz="1800" i="1" dirty="0" smtClean="0">
                <a:solidFill>
                  <a:schemeClr val="tx1"/>
                </a:solidFill>
                <a:effectLst>
                  <a:outerShdw blurRad="38100" dist="38100" dir="2700000" algn="tl">
                    <a:srgbClr val="000000">
                      <a:alpha val="43137"/>
                    </a:srgbClr>
                  </a:outerShdw>
                </a:effectLst>
                <a:latin typeface="+mj-lt"/>
              </a:rPr>
              <a:t>rozpočet, </a:t>
            </a:r>
            <a:r>
              <a:rPr lang="sk-SK" sz="1800" i="1" dirty="0" smtClean="0">
                <a:solidFill>
                  <a:schemeClr val="accent6"/>
                </a:solidFill>
                <a:effectLst>
                  <a:outerShdw blurRad="38100" dist="38100" dir="2700000" algn="tl">
                    <a:srgbClr val="000000">
                      <a:alpha val="43137"/>
                    </a:srgbClr>
                  </a:outerShdw>
                </a:effectLst>
                <a:latin typeface="+mj-lt"/>
              </a:rPr>
              <a:t>1 755 397 EUR </a:t>
            </a:r>
            <a:r>
              <a:rPr lang="sk-SK" sz="1800" i="1" dirty="0">
                <a:solidFill>
                  <a:schemeClr val="accent6"/>
                </a:solidFill>
                <a:effectLst>
                  <a:outerShdw blurRad="38100" dist="38100" dir="2700000" algn="tl">
                    <a:srgbClr val="000000">
                      <a:alpha val="43137"/>
                    </a:srgbClr>
                  </a:outerShdw>
                </a:effectLst>
                <a:latin typeface="+mj-lt"/>
              </a:rPr>
              <a:t>vo vyhlásenej výzve</a:t>
            </a:r>
            <a:r>
              <a:rPr lang="sk-SK" sz="1800" i="1" dirty="0" smtClean="0">
                <a:solidFill>
                  <a:schemeClr val="tx1"/>
                </a:solidFill>
                <a:effectLst>
                  <a:outerShdw blurRad="38100" dist="38100" dir="2700000" algn="tl">
                    <a:srgbClr val="000000">
                      <a:alpha val="43137"/>
                    </a:srgbClr>
                  </a:outerShdw>
                </a:effectLst>
                <a:latin typeface="+mj-lt"/>
              </a:rPr>
              <a:t>)</a:t>
            </a:r>
            <a:endParaRPr lang="sk-SK" sz="1800" i="1" dirty="0">
              <a:solidFill>
                <a:schemeClr val="tx1"/>
              </a:solidFill>
              <a:effectLst>
                <a:outerShdw blurRad="38100" dist="38100" dir="2700000" algn="tl">
                  <a:srgbClr val="000000">
                    <a:alpha val="43137"/>
                  </a:srgbClr>
                </a:outerShdw>
              </a:effectLst>
              <a:latin typeface="+mj-lt"/>
            </a:endParaRPr>
          </a:p>
          <a:p>
            <a:pPr marL="0" indent="0" algn="ctr">
              <a:spcBef>
                <a:spcPts val="0"/>
              </a:spcBef>
              <a:buNone/>
            </a:pPr>
            <a:endParaRPr lang="sk-SK" sz="1800" b="1" i="1" dirty="0" smtClean="0">
              <a:solidFill>
                <a:schemeClr val="tx1"/>
              </a:solidFill>
              <a:effectLst>
                <a:outerShdw blurRad="38100" dist="38100" dir="2700000" algn="tl">
                  <a:srgbClr val="000000">
                    <a:alpha val="43137"/>
                  </a:srgbClr>
                </a:outerShdw>
              </a:effectLst>
              <a:latin typeface="+mj-lt"/>
            </a:endParaRPr>
          </a:p>
          <a:p>
            <a:pPr marL="0" indent="0">
              <a:spcBef>
                <a:spcPts val="0"/>
              </a:spcBef>
              <a:buNone/>
            </a:pPr>
            <a:r>
              <a:rPr lang="sk-SK" sz="1400" b="1" i="1" dirty="0" smtClean="0">
                <a:solidFill>
                  <a:schemeClr val="tx1"/>
                </a:solidFill>
                <a:latin typeface="+mj-lt"/>
              </a:rPr>
              <a:t>Výška príspevku</a:t>
            </a:r>
            <a:r>
              <a:rPr lang="sk-SK" sz="1400" b="1" i="1" dirty="0">
                <a:solidFill>
                  <a:schemeClr val="tx1"/>
                </a:solidFill>
                <a:latin typeface="+mj-lt"/>
              </a:rPr>
              <a:t>: </a:t>
            </a:r>
            <a:endParaRPr lang="sk-SK" sz="1400" b="1" i="1" dirty="0" smtClean="0">
              <a:solidFill>
                <a:schemeClr val="tx1"/>
              </a:solidFill>
              <a:latin typeface="+mj-lt"/>
            </a:endParaRPr>
          </a:p>
          <a:p>
            <a:pPr>
              <a:spcBef>
                <a:spcPts val="0"/>
              </a:spcBef>
            </a:pPr>
            <a:r>
              <a:rPr lang="sk-SK" sz="1400" b="1" dirty="0" smtClean="0">
                <a:solidFill>
                  <a:srgbClr val="FF0000"/>
                </a:solidFill>
                <a:latin typeface="+mj-lt"/>
              </a:rPr>
              <a:t>10 </a:t>
            </a:r>
            <a:r>
              <a:rPr lang="sk-SK" sz="1400" b="1" dirty="0">
                <a:solidFill>
                  <a:srgbClr val="FF0000"/>
                </a:solidFill>
                <a:latin typeface="+mj-lt"/>
              </a:rPr>
              <a:t>000 EUR - 350 000 EUR </a:t>
            </a:r>
            <a:r>
              <a:rPr lang="sk-SK" sz="1400" dirty="0">
                <a:solidFill>
                  <a:schemeClr val="tx1"/>
                </a:solidFill>
                <a:latin typeface="+mj-lt"/>
              </a:rPr>
              <a:t>– MSP (t.j. 50% z celkových oprávnených výdavkov</a:t>
            </a:r>
            <a:r>
              <a:rPr lang="sk-SK" sz="1400" dirty="0" smtClean="0">
                <a:solidFill>
                  <a:schemeClr val="tx1"/>
                </a:solidFill>
                <a:latin typeface="+mj-lt"/>
              </a:rPr>
              <a:t>)</a:t>
            </a:r>
          </a:p>
          <a:p>
            <a:pPr>
              <a:spcBef>
                <a:spcPts val="0"/>
              </a:spcBef>
            </a:pPr>
            <a:endParaRPr lang="sk-SK" sz="1400" dirty="0" smtClean="0">
              <a:solidFill>
                <a:schemeClr val="tx1"/>
              </a:solidFill>
              <a:latin typeface="+mj-lt"/>
            </a:endParaRPr>
          </a:p>
          <a:p>
            <a:pPr algn="just"/>
            <a:r>
              <a:rPr lang="sk-SK" sz="1600" i="1" dirty="0">
                <a:solidFill>
                  <a:schemeClr val="tx1"/>
                </a:solidFill>
                <a:latin typeface="+mj-lt"/>
              </a:rPr>
              <a:t>Stavebné investície do rozšírenia, rekonštrukcie, a modernizácie existujúcich spracovateľských kapacít</a:t>
            </a:r>
            <a:r>
              <a:rPr lang="sk-SK" sz="1600" dirty="0">
                <a:solidFill>
                  <a:schemeClr val="tx1"/>
                </a:solidFill>
                <a:latin typeface="+mj-lt"/>
              </a:rPr>
              <a:t> (schválené Štátnou veterinárnou a potravinovou správou SR a zahrnuté do zoznamu prevádzkarní) spojené so zavedením nových alebo zlepšených produktov, procesov alebo systémov riadenia </a:t>
            </a:r>
            <a:r>
              <a:rPr lang="sk-SK" sz="1600" dirty="0" smtClean="0">
                <a:solidFill>
                  <a:schemeClr val="tx1"/>
                </a:solidFill>
                <a:latin typeface="+mj-lt"/>
              </a:rPr>
              <a:t>a organizácie </a:t>
            </a:r>
            <a:r>
              <a:rPr lang="sk-SK" sz="1600" dirty="0">
                <a:solidFill>
                  <a:schemeClr val="tx1"/>
                </a:solidFill>
                <a:latin typeface="+mj-lt"/>
              </a:rPr>
              <a:t>v objekte spracovateľskej jednotky. </a:t>
            </a:r>
            <a:br>
              <a:rPr lang="sk-SK" sz="1600" dirty="0">
                <a:solidFill>
                  <a:schemeClr val="tx1"/>
                </a:solidFill>
                <a:latin typeface="+mj-lt"/>
              </a:rPr>
            </a:br>
            <a:r>
              <a:rPr lang="sk-SK" sz="1600" dirty="0">
                <a:solidFill>
                  <a:schemeClr val="tx1"/>
                </a:solidFill>
                <a:latin typeface="+mj-lt"/>
              </a:rPr>
              <a:t>Rekonštrukcia a modernizácia existujúcich spracovateľských kapacít zahŕňa aj rekonštrukciu a modernizáciu existujúcich alebo vybudovanie nových objektov plniacich doplnkové funkcie, (napr. sklady, garáže, dielne, administratívne priestory a pod</a:t>
            </a:r>
            <a:r>
              <a:rPr lang="sk-SK" sz="1600" dirty="0" smtClean="0">
                <a:solidFill>
                  <a:schemeClr val="tx1"/>
                </a:solidFill>
                <a:latin typeface="+mj-lt"/>
              </a:rPr>
              <a:t>.).</a:t>
            </a:r>
            <a:endParaRPr lang="sk-SK" sz="1600" dirty="0">
              <a:solidFill>
                <a:schemeClr val="tx1"/>
              </a:solidFill>
              <a:latin typeface="+mj-lt"/>
            </a:endParaRPr>
          </a:p>
          <a:p>
            <a:pPr algn="just"/>
            <a:r>
              <a:rPr lang="sk-SK" sz="1600" i="1" dirty="0" smtClean="0">
                <a:solidFill>
                  <a:schemeClr val="tx1"/>
                </a:solidFill>
                <a:latin typeface="+mj-lt"/>
              </a:rPr>
              <a:t>Investície </a:t>
            </a:r>
            <a:r>
              <a:rPr lang="sk-SK" sz="1600" i="1" dirty="0">
                <a:solidFill>
                  <a:schemeClr val="tx1"/>
                </a:solidFill>
                <a:latin typeface="+mj-lt"/>
              </a:rPr>
              <a:t>súvisiace s obstaraním nových, resp. s modernizáciou existujúcich strojov, prístrojov a zariadení, techniky </a:t>
            </a:r>
            <a:r>
              <a:rPr lang="sk-SK" sz="1600" i="1" dirty="0" smtClean="0">
                <a:solidFill>
                  <a:schemeClr val="tx1"/>
                </a:solidFill>
                <a:latin typeface="+mj-lt"/>
              </a:rPr>
              <a:t>a </a:t>
            </a:r>
            <a:r>
              <a:rPr lang="sk-SK" sz="1600" i="1" dirty="0">
                <a:solidFill>
                  <a:schemeClr val="tx1"/>
                </a:solidFill>
                <a:latin typeface="+mj-lt"/>
              </a:rPr>
              <a:t>technológií (</a:t>
            </a:r>
            <a:r>
              <a:rPr lang="sk-SK" sz="1600" dirty="0" smtClean="0">
                <a:solidFill>
                  <a:schemeClr val="tx1"/>
                </a:solidFill>
                <a:latin typeface="+mj-lt"/>
              </a:rPr>
              <a:t>prepravné </a:t>
            </a:r>
            <a:r>
              <a:rPr lang="sk-SK" sz="1600" dirty="0">
                <a:solidFill>
                  <a:schemeClr val="tx1"/>
                </a:solidFill>
                <a:latin typeface="+mj-lt"/>
              </a:rPr>
              <a:t>systémy, </a:t>
            </a:r>
            <a:r>
              <a:rPr lang="sk-SK" sz="1600" dirty="0" err="1">
                <a:solidFill>
                  <a:schemeClr val="tx1"/>
                </a:solidFill>
                <a:latin typeface="+mj-lt"/>
              </a:rPr>
              <a:t>výrobníky</a:t>
            </a:r>
            <a:r>
              <a:rPr lang="sk-SK" sz="1600" dirty="0">
                <a:solidFill>
                  <a:schemeClr val="tx1"/>
                </a:solidFill>
                <a:latin typeface="+mj-lt"/>
              </a:rPr>
              <a:t> ľadu, manipulačné zariadenia, počítačové vybavenie vrátane </a:t>
            </a:r>
            <a:r>
              <a:rPr lang="sk-SK" sz="1600" dirty="0" smtClean="0">
                <a:solidFill>
                  <a:schemeClr val="tx1"/>
                </a:solidFill>
                <a:latin typeface="+mj-lt"/>
              </a:rPr>
              <a:t>softvéru). </a:t>
            </a:r>
            <a:endParaRPr lang="sk-SK" sz="1600" dirty="0">
              <a:solidFill>
                <a:schemeClr val="tx1"/>
              </a:solidFill>
              <a:latin typeface="+mj-lt"/>
            </a:endParaRPr>
          </a:p>
          <a:p>
            <a:pPr algn="just"/>
            <a:r>
              <a:rPr lang="sk-SK" sz="1600" i="1" dirty="0" smtClean="0">
                <a:solidFill>
                  <a:schemeClr val="tx1"/>
                </a:solidFill>
                <a:latin typeface="+mj-lt"/>
              </a:rPr>
              <a:t>Investície </a:t>
            </a:r>
            <a:r>
              <a:rPr lang="sk-SK" sz="1600" i="1" dirty="0">
                <a:solidFill>
                  <a:schemeClr val="tx1"/>
                </a:solidFill>
                <a:latin typeface="+mj-lt"/>
              </a:rPr>
              <a:t>súvisiace obstaraním dopravných prostriedkov</a:t>
            </a:r>
            <a:r>
              <a:rPr lang="sk-SK" sz="1600" dirty="0">
                <a:solidFill>
                  <a:schemeClr val="tx1"/>
                </a:solidFill>
                <a:latin typeface="+mj-lt"/>
              </a:rPr>
              <a:t> (vozidiel) využívaných v spracovaní produktov rybolovu a </a:t>
            </a:r>
            <a:r>
              <a:rPr lang="sk-SK" sz="1600" dirty="0" err="1">
                <a:solidFill>
                  <a:schemeClr val="tx1"/>
                </a:solidFill>
                <a:latin typeface="+mj-lt"/>
              </a:rPr>
              <a:t>akvakultúry</a:t>
            </a:r>
            <a:r>
              <a:rPr lang="sk-SK" sz="1600" dirty="0">
                <a:solidFill>
                  <a:schemeClr val="tx1"/>
                </a:solidFill>
                <a:latin typeface="+mj-lt"/>
              </a:rPr>
              <a:t> alebo na uvádzanie týchto produktov na trh prijímateľom.</a:t>
            </a:r>
          </a:p>
          <a:p>
            <a:pPr marL="0" indent="0" algn="just">
              <a:buNone/>
            </a:pPr>
            <a:r>
              <a:rPr lang="sk-SK" sz="1600" b="1" i="1" dirty="0" smtClean="0">
                <a:solidFill>
                  <a:schemeClr val="tx1"/>
                </a:solidFill>
                <a:latin typeface="+mj-lt"/>
              </a:rPr>
              <a:t>Oprávnení </a:t>
            </a:r>
            <a:r>
              <a:rPr lang="sk-SK" sz="1600" b="1" i="1" dirty="0">
                <a:solidFill>
                  <a:schemeClr val="tx1"/>
                </a:solidFill>
                <a:latin typeface="+mj-lt"/>
              </a:rPr>
              <a:t>žiadatelia:</a:t>
            </a:r>
            <a:r>
              <a:rPr lang="sk-SK" sz="1600" b="1" dirty="0">
                <a:solidFill>
                  <a:schemeClr val="tx1"/>
                </a:solidFill>
                <a:latin typeface="+mj-lt"/>
              </a:rPr>
              <a:t> </a:t>
            </a:r>
            <a:endParaRPr lang="sk-SK" sz="1600" dirty="0" smtClean="0">
              <a:solidFill>
                <a:schemeClr val="tx1"/>
              </a:solidFill>
              <a:latin typeface="+mj-lt"/>
            </a:endParaRPr>
          </a:p>
          <a:p>
            <a:pPr algn="just">
              <a:spcBef>
                <a:spcPts val="0"/>
              </a:spcBef>
            </a:pPr>
            <a:r>
              <a:rPr lang="sk-SK" sz="1600" dirty="0" smtClean="0">
                <a:solidFill>
                  <a:schemeClr val="tx1"/>
                </a:solidFill>
                <a:latin typeface="+mj-lt"/>
              </a:rPr>
              <a:t>FO </a:t>
            </a:r>
            <a:r>
              <a:rPr lang="sk-SK" sz="1600" dirty="0">
                <a:solidFill>
                  <a:schemeClr val="tx1"/>
                </a:solidFill>
                <a:latin typeface="+mj-lt"/>
              </a:rPr>
              <a:t>a </a:t>
            </a:r>
            <a:r>
              <a:rPr lang="sk-SK" sz="1600" dirty="0" smtClean="0">
                <a:solidFill>
                  <a:schemeClr val="tx1"/>
                </a:solidFill>
                <a:latin typeface="+mj-lt"/>
              </a:rPr>
              <a:t>PO </a:t>
            </a:r>
            <a:r>
              <a:rPr lang="sk-SK" sz="1600" dirty="0">
                <a:solidFill>
                  <a:schemeClr val="tx1"/>
                </a:solidFill>
                <a:latin typeface="+mj-lt"/>
              </a:rPr>
              <a:t>podnikajúce v oblasti spracovania produktov rybolovu a </a:t>
            </a:r>
            <a:r>
              <a:rPr lang="sk-SK" sz="1600" dirty="0" err="1" smtClean="0">
                <a:solidFill>
                  <a:schemeClr val="tx1"/>
                </a:solidFill>
                <a:latin typeface="+mj-lt"/>
              </a:rPr>
              <a:t>akvakultúry</a:t>
            </a:r>
            <a:endParaRPr lang="sk-SK" sz="1600" dirty="0" smtClean="0">
              <a:solidFill>
                <a:schemeClr val="tx1"/>
              </a:solidFill>
              <a:latin typeface="+mj-lt"/>
            </a:endParaRPr>
          </a:p>
          <a:p>
            <a:pPr algn="just">
              <a:spcBef>
                <a:spcPts val="0"/>
              </a:spcBef>
            </a:pPr>
            <a:r>
              <a:rPr lang="sk-SK" sz="1200" i="1" dirty="0">
                <a:solidFill>
                  <a:schemeClr val="tx1"/>
                </a:solidFill>
              </a:rPr>
              <a:t>Oprávnení žiadatelia musia mať podnikateľskú históriu v čase predloženia </a:t>
            </a:r>
            <a:r>
              <a:rPr lang="sk-SK" sz="1200" i="1" dirty="0" err="1">
                <a:solidFill>
                  <a:schemeClr val="tx1"/>
                </a:solidFill>
              </a:rPr>
              <a:t>ŽoNFP</a:t>
            </a:r>
            <a:r>
              <a:rPr lang="sk-SK" sz="1200" i="1" dirty="0">
                <a:solidFill>
                  <a:schemeClr val="tx1"/>
                </a:solidFill>
              </a:rPr>
              <a:t> (minimálne jeden ukončený účtovný rok).</a:t>
            </a:r>
            <a:endParaRPr lang="sk-SK" sz="1200" dirty="0">
              <a:solidFill>
                <a:schemeClr val="tx1"/>
              </a:solidFill>
            </a:endParaRPr>
          </a:p>
          <a:p>
            <a:pPr algn="just">
              <a:spcBef>
                <a:spcPts val="0"/>
              </a:spcBef>
            </a:pPr>
            <a:endParaRPr lang="sk-SK" sz="1600" dirty="0">
              <a:solidFill>
                <a:schemeClr val="tx1"/>
              </a:solidFill>
              <a:latin typeface="+mj-lt"/>
            </a:endParaRPr>
          </a:p>
          <a:p>
            <a:pPr marL="0" indent="0" algn="just">
              <a:buNone/>
            </a:pPr>
            <a:endParaRPr lang="sk-SK" sz="1400" dirty="0" smtClean="0">
              <a:latin typeface="+mj-lt"/>
            </a:endParaRPr>
          </a:p>
        </p:txBody>
      </p:sp>
      <p:pic>
        <p:nvPicPr>
          <p:cNvPr id="4" name="Picture 2" descr="C:\Users\kamil.huslica\Desktop\oprh\logo OPRH\fishes\logo OPRH 2014-2020_verzia 10.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81987" y="6189885"/>
            <a:ext cx="862013" cy="858838"/>
          </a:xfrm>
          <a:prstGeom prst="rect">
            <a:avLst/>
          </a:prstGeom>
          <a:noFill/>
          <a:extLst>
            <a:ext uri="{909E8E84-426E-40DD-AFC4-6F175D3DCCD1}">
              <a14:hiddenFill xmlns:a14="http://schemas.microsoft.com/office/drawing/2010/main">
                <a:solidFill>
                  <a:srgbClr val="FFFFFF"/>
                </a:solidFill>
              </a14:hiddenFill>
            </a:ext>
          </a:extLst>
        </p:spPr>
      </p:pic>
      <p:sp>
        <p:nvSpPr>
          <p:cNvPr id="5" name="BlokTextu 4"/>
          <p:cNvSpPr txBox="1"/>
          <p:nvPr/>
        </p:nvSpPr>
        <p:spPr>
          <a:xfrm>
            <a:off x="293260" y="0"/>
            <a:ext cx="8496944" cy="1323439"/>
          </a:xfrm>
          <a:prstGeom prst="rect">
            <a:avLst/>
          </a:prstGeom>
          <a:noFill/>
        </p:spPr>
        <p:txBody>
          <a:bodyPr wrap="square" rtlCol="0">
            <a:spAutoFit/>
          </a:bodyPr>
          <a:lstStyle/>
          <a:p>
            <a:pPr algn="ctr"/>
            <a:r>
              <a:rPr lang="sk-SK" sz="2400" b="1" dirty="0">
                <a:effectLst>
                  <a:outerShdw blurRad="38100" dist="38100" dir="2700000" algn="tl">
                    <a:srgbClr val="000000">
                      <a:alpha val="43137"/>
                    </a:srgbClr>
                  </a:outerShdw>
                </a:effectLst>
              </a:rPr>
              <a:t>Opatrenia a podporované aktivity </a:t>
            </a:r>
            <a:endParaRPr lang="sk-SK" sz="2400" b="1" dirty="0" smtClean="0">
              <a:effectLst>
                <a:outerShdw blurRad="38100" dist="38100" dir="2700000" algn="tl">
                  <a:srgbClr val="000000">
                    <a:alpha val="43137"/>
                  </a:srgbClr>
                </a:outerShdw>
              </a:effectLst>
            </a:endParaRPr>
          </a:p>
          <a:p>
            <a:pPr algn="ctr"/>
            <a:r>
              <a:rPr lang="sk-SK" sz="2000" b="1" dirty="0" smtClean="0">
                <a:effectLst>
                  <a:outerShdw blurRad="38100" dist="38100" dir="2700000" algn="tl">
                    <a:srgbClr val="000000">
                      <a:alpha val="43137"/>
                    </a:srgbClr>
                  </a:outerShdw>
                </a:effectLst>
              </a:rPr>
              <a:t>v </a:t>
            </a:r>
            <a:r>
              <a:rPr lang="sk-SK" sz="2000" b="1" dirty="0">
                <a:effectLst>
                  <a:outerShdw blurRad="38100" dist="38100" dir="2700000" algn="tl">
                    <a:srgbClr val="000000">
                      <a:alpha val="43137"/>
                    </a:srgbClr>
                  </a:outerShdw>
                </a:effectLst>
              </a:rPr>
              <a:t>rámci Operačného programu Rybné hospodárstvo 2014 – 2020</a:t>
            </a:r>
          </a:p>
          <a:p>
            <a:pPr algn="ctr"/>
            <a:r>
              <a:rPr lang="sk-SK" b="1" u="sng" dirty="0">
                <a:cs typeface="Sakkal Majalla" pitchFamily="2" charset="-78"/>
              </a:rPr>
              <a:t>Opatrenie </a:t>
            </a:r>
            <a:r>
              <a:rPr lang="sk-SK" b="1" u="sng" dirty="0" smtClean="0">
                <a:solidFill>
                  <a:srgbClr val="FF0000"/>
                </a:solidFill>
                <a:cs typeface="Sakkal Majalla" pitchFamily="2" charset="-78"/>
              </a:rPr>
              <a:t>5.2.1</a:t>
            </a:r>
            <a:r>
              <a:rPr lang="sk-SK" b="1" u="sng" dirty="0">
                <a:cs typeface="Sakkal Majalla" pitchFamily="2" charset="-78"/>
              </a:rPr>
              <a:t> Spracovanie produktov rybolovu a </a:t>
            </a:r>
            <a:r>
              <a:rPr lang="sk-SK" b="1" u="sng" dirty="0" err="1">
                <a:cs typeface="Sakkal Majalla" pitchFamily="2" charset="-78"/>
              </a:rPr>
              <a:t>akvakultury</a:t>
            </a:r>
            <a:endParaRPr lang="sk-SK" b="1" u="sng" dirty="0">
              <a:cs typeface="Sakkal Majalla" pitchFamily="2" charset="-78"/>
            </a:endParaRPr>
          </a:p>
          <a:p>
            <a:endParaRPr lang="sk-SK" dirty="0"/>
          </a:p>
        </p:txBody>
      </p:sp>
    </p:spTree>
    <p:extLst>
      <p:ext uri="{BB962C8B-B14F-4D97-AF65-F5344CB8AC3E}">
        <p14:creationId xmlns:p14="http://schemas.microsoft.com/office/powerpoint/2010/main" val="91193079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500"/>
                                        <p:tgtEl>
                                          <p:spTgt spid="5">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barn(inVertical)">
                                      <p:cBhvr>
                                        <p:cTn id="10" dur="500"/>
                                        <p:tgtEl>
                                          <p:spTgt spid="5">
                                            <p:txEl>
                                              <p:pRg st="1" end="1"/>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Effect transition="in" filter="barn(inVertical)">
                                      <p:cBhvr>
                                        <p:cTn id="13" dur="500"/>
                                        <p:tgtEl>
                                          <p:spTgt spid="5">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nodeType="click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 calcmode="lin" valueType="num">
                                      <p:cBhvr>
                                        <p:cTn id="18"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19"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20" dur="500"/>
                                        <p:tgtEl>
                                          <p:spTgt spid="3">
                                            <p:txEl>
                                              <p:pRg st="3" end="3"/>
                                            </p:txEl>
                                          </p:spTgt>
                                        </p:tgtEl>
                                      </p:cBhvr>
                                    </p:animEffect>
                                  </p:childTnLst>
                                </p:cTn>
                              </p:par>
                              <p:par>
                                <p:cTn id="21" presetID="53" presetClass="entr" presetSubtype="16"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p:cTn id="23"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4"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25" dur="500"/>
                                        <p:tgtEl>
                                          <p:spTgt spid="3">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32" presetClass="emph" presetSubtype="0" fill="hold" nodeType="clickEffect">
                                  <p:stCondLst>
                                    <p:cond delay="0"/>
                                  </p:stCondLst>
                                  <p:childTnLst>
                                    <p:animRot by="120000">
                                      <p:cBhvr>
                                        <p:cTn id="29" dur="100" fill="hold">
                                          <p:stCondLst>
                                            <p:cond delay="0"/>
                                          </p:stCondLst>
                                        </p:cTn>
                                        <p:tgtEl>
                                          <p:spTgt spid="3">
                                            <p:txEl>
                                              <p:pRg st="3" end="3"/>
                                            </p:txEl>
                                          </p:spTgt>
                                        </p:tgtEl>
                                        <p:attrNameLst>
                                          <p:attrName>r</p:attrName>
                                        </p:attrNameLst>
                                      </p:cBhvr>
                                    </p:animRot>
                                    <p:animRot by="-240000">
                                      <p:cBhvr>
                                        <p:cTn id="30" dur="200" fill="hold">
                                          <p:stCondLst>
                                            <p:cond delay="200"/>
                                          </p:stCondLst>
                                        </p:cTn>
                                        <p:tgtEl>
                                          <p:spTgt spid="3">
                                            <p:txEl>
                                              <p:pRg st="3" end="3"/>
                                            </p:txEl>
                                          </p:spTgt>
                                        </p:tgtEl>
                                        <p:attrNameLst>
                                          <p:attrName>r</p:attrName>
                                        </p:attrNameLst>
                                      </p:cBhvr>
                                    </p:animRot>
                                    <p:animRot by="240000">
                                      <p:cBhvr>
                                        <p:cTn id="31" dur="200" fill="hold">
                                          <p:stCondLst>
                                            <p:cond delay="400"/>
                                          </p:stCondLst>
                                        </p:cTn>
                                        <p:tgtEl>
                                          <p:spTgt spid="3">
                                            <p:txEl>
                                              <p:pRg st="3" end="3"/>
                                            </p:txEl>
                                          </p:spTgt>
                                        </p:tgtEl>
                                        <p:attrNameLst>
                                          <p:attrName>r</p:attrName>
                                        </p:attrNameLst>
                                      </p:cBhvr>
                                    </p:animRot>
                                    <p:animRot by="-240000">
                                      <p:cBhvr>
                                        <p:cTn id="32" dur="200" fill="hold">
                                          <p:stCondLst>
                                            <p:cond delay="600"/>
                                          </p:stCondLst>
                                        </p:cTn>
                                        <p:tgtEl>
                                          <p:spTgt spid="3">
                                            <p:txEl>
                                              <p:pRg st="3" end="3"/>
                                            </p:txEl>
                                          </p:spTgt>
                                        </p:tgtEl>
                                        <p:attrNameLst>
                                          <p:attrName>r</p:attrName>
                                        </p:attrNameLst>
                                      </p:cBhvr>
                                    </p:animRot>
                                    <p:animRot by="120000">
                                      <p:cBhvr>
                                        <p:cTn id="33" dur="200" fill="hold">
                                          <p:stCondLst>
                                            <p:cond delay="800"/>
                                          </p:stCondLst>
                                        </p:cTn>
                                        <p:tgtEl>
                                          <p:spTgt spid="3">
                                            <p:txEl>
                                              <p:pRg st="3" end="3"/>
                                            </p:txEl>
                                          </p:spTgt>
                                        </p:tgtEl>
                                        <p:attrNameLst>
                                          <p:attrName>r</p:attrName>
                                        </p:attrNameLst>
                                      </p:cBhvr>
                                    </p:animRot>
                                  </p:childTnLst>
                                </p:cTn>
                              </p:par>
                              <p:par>
                                <p:cTn id="34" presetID="32" presetClass="emph" presetSubtype="0" fill="hold" nodeType="withEffect">
                                  <p:stCondLst>
                                    <p:cond delay="0"/>
                                  </p:stCondLst>
                                  <p:childTnLst>
                                    <p:animRot by="120000">
                                      <p:cBhvr>
                                        <p:cTn id="35" dur="100" fill="hold">
                                          <p:stCondLst>
                                            <p:cond delay="0"/>
                                          </p:stCondLst>
                                        </p:cTn>
                                        <p:tgtEl>
                                          <p:spTgt spid="3">
                                            <p:txEl>
                                              <p:pRg st="4" end="4"/>
                                            </p:txEl>
                                          </p:spTgt>
                                        </p:tgtEl>
                                        <p:attrNameLst>
                                          <p:attrName>r</p:attrName>
                                        </p:attrNameLst>
                                      </p:cBhvr>
                                    </p:animRot>
                                    <p:animRot by="-240000">
                                      <p:cBhvr>
                                        <p:cTn id="36" dur="200" fill="hold">
                                          <p:stCondLst>
                                            <p:cond delay="200"/>
                                          </p:stCondLst>
                                        </p:cTn>
                                        <p:tgtEl>
                                          <p:spTgt spid="3">
                                            <p:txEl>
                                              <p:pRg st="4" end="4"/>
                                            </p:txEl>
                                          </p:spTgt>
                                        </p:tgtEl>
                                        <p:attrNameLst>
                                          <p:attrName>r</p:attrName>
                                        </p:attrNameLst>
                                      </p:cBhvr>
                                    </p:animRot>
                                    <p:animRot by="240000">
                                      <p:cBhvr>
                                        <p:cTn id="37" dur="200" fill="hold">
                                          <p:stCondLst>
                                            <p:cond delay="400"/>
                                          </p:stCondLst>
                                        </p:cTn>
                                        <p:tgtEl>
                                          <p:spTgt spid="3">
                                            <p:txEl>
                                              <p:pRg st="4" end="4"/>
                                            </p:txEl>
                                          </p:spTgt>
                                        </p:tgtEl>
                                        <p:attrNameLst>
                                          <p:attrName>r</p:attrName>
                                        </p:attrNameLst>
                                      </p:cBhvr>
                                    </p:animRot>
                                    <p:animRot by="-240000">
                                      <p:cBhvr>
                                        <p:cTn id="38" dur="200" fill="hold">
                                          <p:stCondLst>
                                            <p:cond delay="600"/>
                                          </p:stCondLst>
                                        </p:cTn>
                                        <p:tgtEl>
                                          <p:spTgt spid="3">
                                            <p:txEl>
                                              <p:pRg st="4" end="4"/>
                                            </p:txEl>
                                          </p:spTgt>
                                        </p:tgtEl>
                                        <p:attrNameLst>
                                          <p:attrName>r</p:attrName>
                                        </p:attrNameLst>
                                      </p:cBhvr>
                                    </p:animRot>
                                    <p:animRot by="120000">
                                      <p:cBhvr>
                                        <p:cTn id="39" dur="200" fill="hold">
                                          <p:stCondLst>
                                            <p:cond delay="800"/>
                                          </p:stCondLst>
                                        </p:cTn>
                                        <p:tgtEl>
                                          <p:spTgt spid="3">
                                            <p:txEl>
                                              <p:pRg st="4" end="4"/>
                                            </p:txEl>
                                          </p:spTgt>
                                        </p:tgtEl>
                                        <p:attrNameLst>
                                          <p:attrName>r</p:attrName>
                                        </p:attrNameLst>
                                      </p:cBhvr>
                                    </p:animRot>
                                  </p:childTnLst>
                                </p:cTn>
                              </p:par>
                            </p:childTnLst>
                          </p:cTn>
                        </p:par>
                      </p:childTnLst>
                    </p:cTn>
                  </p:par>
                  <p:par>
                    <p:cTn id="40" fill="hold">
                      <p:stCondLst>
                        <p:cond delay="indefinite"/>
                      </p:stCondLst>
                      <p:childTnLst>
                        <p:par>
                          <p:cTn id="41" fill="hold">
                            <p:stCondLst>
                              <p:cond delay="0"/>
                            </p:stCondLst>
                            <p:childTnLst>
                              <p:par>
                                <p:cTn id="42" presetID="53" presetClass="entr" presetSubtype="16" fill="hold" nodeType="clickEffect">
                                  <p:stCondLst>
                                    <p:cond delay="0"/>
                                  </p:stCondLst>
                                  <p:childTnLst>
                                    <p:set>
                                      <p:cBhvr>
                                        <p:cTn id="43" dur="1" fill="hold">
                                          <p:stCondLst>
                                            <p:cond delay="0"/>
                                          </p:stCondLst>
                                        </p:cTn>
                                        <p:tgtEl>
                                          <p:spTgt spid="3">
                                            <p:txEl>
                                              <p:pRg st="6" end="6"/>
                                            </p:txEl>
                                          </p:spTgt>
                                        </p:tgtEl>
                                        <p:attrNameLst>
                                          <p:attrName>style.visibility</p:attrName>
                                        </p:attrNameLst>
                                      </p:cBhvr>
                                      <p:to>
                                        <p:strVal val="visible"/>
                                      </p:to>
                                    </p:set>
                                    <p:anim calcmode="lin" valueType="num">
                                      <p:cBhvr>
                                        <p:cTn id="44"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45" dur="500" fill="hold"/>
                                        <p:tgtEl>
                                          <p:spTgt spid="3">
                                            <p:txEl>
                                              <p:pRg st="6" end="6"/>
                                            </p:txEl>
                                          </p:spTgt>
                                        </p:tgtEl>
                                        <p:attrNameLst>
                                          <p:attrName>ppt_h</p:attrName>
                                        </p:attrNameLst>
                                      </p:cBhvr>
                                      <p:tavLst>
                                        <p:tav tm="0">
                                          <p:val>
                                            <p:fltVal val="0"/>
                                          </p:val>
                                        </p:tav>
                                        <p:tav tm="100000">
                                          <p:val>
                                            <p:strVal val="#ppt_h"/>
                                          </p:val>
                                        </p:tav>
                                      </p:tavLst>
                                    </p:anim>
                                    <p:animEffect transition="in" filter="fade">
                                      <p:cBhvr>
                                        <p:cTn id="46" dur="500"/>
                                        <p:tgtEl>
                                          <p:spTgt spid="3">
                                            <p:txEl>
                                              <p:pRg st="6" end="6"/>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53" presetClass="entr" presetSubtype="16" fill="hold" nodeType="clickEffect">
                                  <p:stCondLst>
                                    <p:cond delay="0"/>
                                  </p:stCondLst>
                                  <p:childTnLst>
                                    <p:set>
                                      <p:cBhvr>
                                        <p:cTn id="50" dur="1" fill="hold">
                                          <p:stCondLst>
                                            <p:cond delay="0"/>
                                          </p:stCondLst>
                                        </p:cTn>
                                        <p:tgtEl>
                                          <p:spTgt spid="3">
                                            <p:txEl>
                                              <p:pRg st="7" end="7"/>
                                            </p:txEl>
                                          </p:spTgt>
                                        </p:tgtEl>
                                        <p:attrNameLst>
                                          <p:attrName>style.visibility</p:attrName>
                                        </p:attrNameLst>
                                      </p:cBhvr>
                                      <p:to>
                                        <p:strVal val="visible"/>
                                      </p:to>
                                    </p:set>
                                    <p:anim calcmode="lin" valueType="num">
                                      <p:cBhvr>
                                        <p:cTn id="51" dur="500" fill="hold"/>
                                        <p:tgtEl>
                                          <p:spTgt spid="3">
                                            <p:txEl>
                                              <p:pRg st="7" end="7"/>
                                            </p:txEl>
                                          </p:spTgt>
                                        </p:tgtEl>
                                        <p:attrNameLst>
                                          <p:attrName>ppt_w</p:attrName>
                                        </p:attrNameLst>
                                      </p:cBhvr>
                                      <p:tavLst>
                                        <p:tav tm="0">
                                          <p:val>
                                            <p:fltVal val="0"/>
                                          </p:val>
                                        </p:tav>
                                        <p:tav tm="100000">
                                          <p:val>
                                            <p:strVal val="#ppt_w"/>
                                          </p:val>
                                        </p:tav>
                                      </p:tavLst>
                                    </p:anim>
                                    <p:anim calcmode="lin" valueType="num">
                                      <p:cBhvr>
                                        <p:cTn id="52" dur="500" fill="hold"/>
                                        <p:tgtEl>
                                          <p:spTgt spid="3">
                                            <p:txEl>
                                              <p:pRg st="7" end="7"/>
                                            </p:txEl>
                                          </p:spTgt>
                                        </p:tgtEl>
                                        <p:attrNameLst>
                                          <p:attrName>ppt_h</p:attrName>
                                        </p:attrNameLst>
                                      </p:cBhvr>
                                      <p:tavLst>
                                        <p:tav tm="0">
                                          <p:val>
                                            <p:fltVal val="0"/>
                                          </p:val>
                                        </p:tav>
                                        <p:tav tm="100000">
                                          <p:val>
                                            <p:strVal val="#ppt_h"/>
                                          </p:val>
                                        </p:tav>
                                      </p:tavLst>
                                    </p:anim>
                                    <p:animEffect transition="in" filter="fade">
                                      <p:cBhvr>
                                        <p:cTn id="53" dur="500"/>
                                        <p:tgtEl>
                                          <p:spTgt spid="3">
                                            <p:txEl>
                                              <p:pRg st="7" end="7"/>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53" presetClass="entr" presetSubtype="16" fill="hold" nodeType="clickEffect">
                                  <p:stCondLst>
                                    <p:cond delay="0"/>
                                  </p:stCondLst>
                                  <p:childTnLst>
                                    <p:set>
                                      <p:cBhvr>
                                        <p:cTn id="57" dur="1" fill="hold">
                                          <p:stCondLst>
                                            <p:cond delay="0"/>
                                          </p:stCondLst>
                                        </p:cTn>
                                        <p:tgtEl>
                                          <p:spTgt spid="3">
                                            <p:txEl>
                                              <p:pRg st="8" end="8"/>
                                            </p:txEl>
                                          </p:spTgt>
                                        </p:tgtEl>
                                        <p:attrNameLst>
                                          <p:attrName>style.visibility</p:attrName>
                                        </p:attrNameLst>
                                      </p:cBhvr>
                                      <p:to>
                                        <p:strVal val="visible"/>
                                      </p:to>
                                    </p:set>
                                    <p:anim calcmode="lin" valueType="num">
                                      <p:cBhvr>
                                        <p:cTn id="58" dur="500" fill="hold"/>
                                        <p:tgtEl>
                                          <p:spTgt spid="3">
                                            <p:txEl>
                                              <p:pRg st="8" end="8"/>
                                            </p:txEl>
                                          </p:spTgt>
                                        </p:tgtEl>
                                        <p:attrNameLst>
                                          <p:attrName>ppt_w</p:attrName>
                                        </p:attrNameLst>
                                      </p:cBhvr>
                                      <p:tavLst>
                                        <p:tav tm="0">
                                          <p:val>
                                            <p:fltVal val="0"/>
                                          </p:val>
                                        </p:tav>
                                        <p:tav tm="100000">
                                          <p:val>
                                            <p:strVal val="#ppt_w"/>
                                          </p:val>
                                        </p:tav>
                                      </p:tavLst>
                                    </p:anim>
                                    <p:anim calcmode="lin" valueType="num">
                                      <p:cBhvr>
                                        <p:cTn id="59" dur="500" fill="hold"/>
                                        <p:tgtEl>
                                          <p:spTgt spid="3">
                                            <p:txEl>
                                              <p:pRg st="8" end="8"/>
                                            </p:txEl>
                                          </p:spTgt>
                                        </p:tgtEl>
                                        <p:attrNameLst>
                                          <p:attrName>ppt_h</p:attrName>
                                        </p:attrNameLst>
                                      </p:cBhvr>
                                      <p:tavLst>
                                        <p:tav tm="0">
                                          <p:val>
                                            <p:fltVal val="0"/>
                                          </p:val>
                                        </p:tav>
                                        <p:tav tm="100000">
                                          <p:val>
                                            <p:strVal val="#ppt_h"/>
                                          </p:val>
                                        </p:tav>
                                      </p:tavLst>
                                    </p:anim>
                                    <p:animEffect transition="in" filter="fade">
                                      <p:cBhvr>
                                        <p:cTn id="60" dur="500"/>
                                        <p:tgtEl>
                                          <p:spTgt spid="3">
                                            <p:txEl>
                                              <p:pRg st="8" end="8"/>
                                            </p:txEl>
                                          </p:spTgt>
                                        </p:tgtEl>
                                      </p:cBhvr>
                                    </p:animEffect>
                                  </p:childTnLst>
                                </p:cTn>
                              </p:par>
                            </p:childTnLst>
                          </p:cTn>
                        </p:par>
                      </p:childTnLst>
                    </p:cTn>
                  </p:par>
                  <p:par>
                    <p:cTn id="61" fill="hold">
                      <p:stCondLst>
                        <p:cond delay="indefinite"/>
                      </p:stCondLst>
                      <p:childTnLst>
                        <p:par>
                          <p:cTn id="62" fill="hold">
                            <p:stCondLst>
                              <p:cond delay="0"/>
                            </p:stCondLst>
                            <p:childTnLst>
                              <p:par>
                                <p:cTn id="63" presetID="53" presetClass="entr" presetSubtype="16" fill="hold" nodeType="clickEffect">
                                  <p:stCondLst>
                                    <p:cond delay="0"/>
                                  </p:stCondLst>
                                  <p:childTnLst>
                                    <p:set>
                                      <p:cBhvr>
                                        <p:cTn id="64" dur="1" fill="hold">
                                          <p:stCondLst>
                                            <p:cond delay="0"/>
                                          </p:stCondLst>
                                        </p:cTn>
                                        <p:tgtEl>
                                          <p:spTgt spid="3">
                                            <p:txEl>
                                              <p:pRg st="9" end="9"/>
                                            </p:txEl>
                                          </p:spTgt>
                                        </p:tgtEl>
                                        <p:attrNameLst>
                                          <p:attrName>style.visibility</p:attrName>
                                        </p:attrNameLst>
                                      </p:cBhvr>
                                      <p:to>
                                        <p:strVal val="visible"/>
                                      </p:to>
                                    </p:set>
                                    <p:anim calcmode="lin" valueType="num">
                                      <p:cBhvr>
                                        <p:cTn id="65" dur="500" fill="hold"/>
                                        <p:tgtEl>
                                          <p:spTgt spid="3">
                                            <p:txEl>
                                              <p:pRg st="9" end="9"/>
                                            </p:txEl>
                                          </p:spTgt>
                                        </p:tgtEl>
                                        <p:attrNameLst>
                                          <p:attrName>ppt_w</p:attrName>
                                        </p:attrNameLst>
                                      </p:cBhvr>
                                      <p:tavLst>
                                        <p:tav tm="0">
                                          <p:val>
                                            <p:fltVal val="0"/>
                                          </p:val>
                                        </p:tav>
                                        <p:tav tm="100000">
                                          <p:val>
                                            <p:strVal val="#ppt_w"/>
                                          </p:val>
                                        </p:tav>
                                      </p:tavLst>
                                    </p:anim>
                                    <p:anim calcmode="lin" valueType="num">
                                      <p:cBhvr>
                                        <p:cTn id="66" dur="500" fill="hold"/>
                                        <p:tgtEl>
                                          <p:spTgt spid="3">
                                            <p:txEl>
                                              <p:pRg st="9" end="9"/>
                                            </p:txEl>
                                          </p:spTgt>
                                        </p:tgtEl>
                                        <p:attrNameLst>
                                          <p:attrName>ppt_h</p:attrName>
                                        </p:attrNameLst>
                                      </p:cBhvr>
                                      <p:tavLst>
                                        <p:tav tm="0">
                                          <p:val>
                                            <p:fltVal val="0"/>
                                          </p:val>
                                        </p:tav>
                                        <p:tav tm="100000">
                                          <p:val>
                                            <p:strVal val="#ppt_h"/>
                                          </p:val>
                                        </p:tav>
                                      </p:tavLst>
                                    </p:anim>
                                    <p:animEffect transition="in" filter="fade">
                                      <p:cBhvr>
                                        <p:cTn id="67" dur="500"/>
                                        <p:tgtEl>
                                          <p:spTgt spid="3">
                                            <p:txEl>
                                              <p:pRg st="9" end="9"/>
                                            </p:txEl>
                                          </p:spTgt>
                                        </p:tgtEl>
                                      </p:cBhvr>
                                    </p:animEffect>
                                  </p:childTnLst>
                                </p:cTn>
                              </p:par>
                              <p:par>
                                <p:cTn id="68" presetID="53" presetClass="entr" presetSubtype="16" fill="hold" nodeType="withEffect">
                                  <p:stCondLst>
                                    <p:cond delay="0"/>
                                  </p:stCondLst>
                                  <p:childTnLst>
                                    <p:set>
                                      <p:cBhvr>
                                        <p:cTn id="69" dur="1" fill="hold">
                                          <p:stCondLst>
                                            <p:cond delay="0"/>
                                          </p:stCondLst>
                                        </p:cTn>
                                        <p:tgtEl>
                                          <p:spTgt spid="3">
                                            <p:txEl>
                                              <p:pRg st="10" end="10"/>
                                            </p:txEl>
                                          </p:spTgt>
                                        </p:tgtEl>
                                        <p:attrNameLst>
                                          <p:attrName>style.visibility</p:attrName>
                                        </p:attrNameLst>
                                      </p:cBhvr>
                                      <p:to>
                                        <p:strVal val="visible"/>
                                      </p:to>
                                    </p:set>
                                    <p:anim calcmode="lin" valueType="num">
                                      <p:cBhvr>
                                        <p:cTn id="70" dur="500" fill="hold"/>
                                        <p:tgtEl>
                                          <p:spTgt spid="3">
                                            <p:txEl>
                                              <p:pRg st="10" end="10"/>
                                            </p:txEl>
                                          </p:spTgt>
                                        </p:tgtEl>
                                        <p:attrNameLst>
                                          <p:attrName>ppt_w</p:attrName>
                                        </p:attrNameLst>
                                      </p:cBhvr>
                                      <p:tavLst>
                                        <p:tav tm="0">
                                          <p:val>
                                            <p:fltVal val="0"/>
                                          </p:val>
                                        </p:tav>
                                        <p:tav tm="100000">
                                          <p:val>
                                            <p:strVal val="#ppt_w"/>
                                          </p:val>
                                        </p:tav>
                                      </p:tavLst>
                                    </p:anim>
                                    <p:anim calcmode="lin" valueType="num">
                                      <p:cBhvr>
                                        <p:cTn id="71" dur="500" fill="hold"/>
                                        <p:tgtEl>
                                          <p:spTgt spid="3">
                                            <p:txEl>
                                              <p:pRg st="10" end="10"/>
                                            </p:txEl>
                                          </p:spTgt>
                                        </p:tgtEl>
                                        <p:attrNameLst>
                                          <p:attrName>ppt_h</p:attrName>
                                        </p:attrNameLst>
                                      </p:cBhvr>
                                      <p:tavLst>
                                        <p:tav tm="0">
                                          <p:val>
                                            <p:fltVal val="0"/>
                                          </p:val>
                                        </p:tav>
                                        <p:tav tm="100000">
                                          <p:val>
                                            <p:strVal val="#ppt_h"/>
                                          </p:val>
                                        </p:tav>
                                      </p:tavLst>
                                    </p:anim>
                                    <p:animEffect transition="in" filter="fade">
                                      <p:cBhvr>
                                        <p:cTn id="72" dur="500"/>
                                        <p:tgtEl>
                                          <p:spTgt spid="3">
                                            <p:txEl>
                                              <p:pRg st="10" end="10"/>
                                            </p:txEl>
                                          </p:spTgt>
                                        </p:tgtEl>
                                      </p:cBhvr>
                                    </p:animEffect>
                                  </p:childTnLst>
                                </p:cTn>
                              </p:par>
                              <p:par>
                                <p:cTn id="73" presetID="53" presetClass="entr" presetSubtype="16" fill="hold" nodeType="withEffect">
                                  <p:stCondLst>
                                    <p:cond delay="0"/>
                                  </p:stCondLst>
                                  <p:childTnLst>
                                    <p:set>
                                      <p:cBhvr>
                                        <p:cTn id="74" dur="1" fill="hold">
                                          <p:stCondLst>
                                            <p:cond delay="0"/>
                                          </p:stCondLst>
                                        </p:cTn>
                                        <p:tgtEl>
                                          <p:spTgt spid="3">
                                            <p:txEl>
                                              <p:pRg st="11" end="11"/>
                                            </p:txEl>
                                          </p:spTgt>
                                        </p:tgtEl>
                                        <p:attrNameLst>
                                          <p:attrName>style.visibility</p:attrName>
                                        </p:attrNameLst>
                                      </p:cBhvr>
                                      <p:to>
                                        <p:strVal val="visible"/>
                                      </p:to>
                                    </p:set>
                                    <p:anim calcmode="lin" valueType="num">
                                      <p:cBhvr>
                                        <p:cTn id="75" dur="500" fill="hold"/>
                                        <p:tgtEl>
                                          <p:spTgt spid="3">
                                            <p:txEl>
                                              <p:pRg st="11" end="11"/>
                                            </p:txEl>
                                          </p:spTgt>
                                        </p:tgtEl>
                                        <p:attrNameLst>
                                          <p:attrName>ppt_w</p:attrName>
                                        </p:attrNameLst>
                                      </p:cBhvr>
                                      <p:tavLst>
                                        <p:tav tm="0">
                                          <p:val>
                                            <p:fltVal val="0"/>
                                          </p:val>
                                        </p:tav>
                                        <p:tav tm="100000">
                                          <p:val>
                                            <p:strVal val="#ppt_w"/>
                                          </p:val>
                                        </p:tav>
                                      </p:tavLst>
                                    </p:anim>
                                    <p:anim calcmode="lin" valueType="num">
                                      <p:cBhvr>
                                        <p:cTn id="76" dur="500" fill="hold"/>
                                        <p:tgtEl>
                                          <p:spTgt spid="3">
                                            <p:txEl>
                                              <p:pRg st="11" end="11"/>
                                            </p:txEl>
                                          </p:spTgt>
                                        </p:tgtEl>
                                        <p:attrNameLst>
                                          <p:attrName>ppt_h</p:attrName>
                                        </p:attrNameLst>
                                      </p:cBhvr>
                                      <p:tavLst>
                                        <p:tav tm="0">
                                          <p:val>
                                            <p:fltVal val="0"/>
                                          </p:val>
                                        </p:tav>
                                        <p:tav tm="100000">
                                          <p:val>
                                            <p:strVal val="#ppt_h"/>
                                          </p:val>
                                        </p:tav>
                                      </p:tavLst>
                                    </p:anim>
                                    <p:animEffect transition="in" filter="fade">
                                      <p:cBhvr>
                                        <p:cTn id="77"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sz="9600" b="1" dirty="0">
                <a:solidFill>
                  <a:srgbClr val="0033CC"/>
                </a:solidFill>
                <a:effectLst>
                  <a:outerShdw blurRad="38100" dist="38100" dir="2700000" algn="tl">
                    <a:srgbClr val="000000">
                      <a:alpha val="43137"/>
                    </a:srgbClr>
                  </a:outerShdw>
                </a:effectLst>
              </a:rPr>
              <a:t/>
            </a:r>
            <a:br>
              <a:rPr lang="sk-SK" sz="9600" b="1" dirty="0">
                <a:solidFill>
                  <a:srgbClr val="0033CC"/>
                </a:solidFill>
                <a:effectLst>
                  <a:outerShdw blurRad="38100" dist="38100" dir="2700000" algn="tl">
                    <a:srgbClr val="000000">
                      <a:alpha val="43137"/>
                    </a:srgbClr>
                  </a:outerShdw>
                </a:effectLst>
              </a:rPr>
            </a:br>
            <a:endParaRPr lang="sk-SK" dirty="0"/>
          </a:p>
        </p:txBody>
      </p:sp>
      <p:pic>
        <p:nvPicPr>
          <p:cNvPr id="6" name="Picture 2" descr="C:\Users\kamil.huslica\Desktop\dokumenty\event 09.05.2016\leták na event\Untitled-1.jpg"/>
          <p:cNvPicPr>
            <a:picLocks noChangeAspect="1"/>
          </p:cNvPicPr>
          <p:nvPr/>
        </p:nvPicPr>
        <p:blipFill>
          <a:blip r:embed="rId3"/>
          <a:srcRect l="1684" r="2556"/>
          <a:stretch>
            <a:fillRect/>
          </a:stretch>
        </p:blipFill>
        <p:spPr>
          <a:xfrm>
            <a:off x="-76196" y="0"/>
            <a:ext cx="9220196" cy="6858000"/>
          </a:xfrm>
          <a:prstGeom prst="rect">
            <a:avLst/>
          </a:prstGeom>
          <a:noFill/>
          <a:ln>
            <a:noFill/>
          </a:ln>
        </p:spPr>
      </p:pic>
      <p:sp>
        <p:nvSpPr>
          <p:cNvPr id="3" name="Zástupný symbol obsahu 2"/>
          <p:cNvSpPr>
            <a:spLocks noGrp="1"/>
          </p:cNvSpPr>
          <p:nvPr>
            <p:ph idx="1"/>
          </p:nvPr>
        </p:nvSpPr>
        <p:spPr>
          <a:xfrm>
            <a:off x="-76196" y="1628800"/>
            <a:ext cx="9220195" cy="3886200"/>
          </a:xfrm>
        </p:spPr>
        <p:txBody>
          <a:bodyPr/>
          <a:lstStyle/>
          <a:p>
            <a:pPr marL="0" indent="0" algn="ctr">
              <a:buNone/>
            </a:pPr>
            <a:r>
              <a:rPr lang="sk-SK" sz="2800" b="1" dirty="0" smtClean="0">
                <a:solidFill>
                  <a:schemeClr val="tx1"/>
                </a:solidFill>
                <a:effectLst>
                  <a:outerShdw blurRad="38100" dist="38100" dir="2700000" algn="tl">
                    <a:srgbClr val="000000">
                      <a:alpha val="43137"/>
                    </a:srgbClr>
                  </a:outerShdw>
                </a:effectLst>
                <a:latin typeface="+mn-lt"/>
              </a:rPr>
              <a:t>Ďakujem za pozornosť</a:t>
            </a:r>
            <a:endParaRPr lang="sk-SK" sz="2800" dirty="0">
              <a:solidFill>
                <a:schemeClr val="tx1"/>
              </a:solidFill>
              <a:latin typeface="+mn-lt"/>
            </a:endParaRPr>
          </a:p>
        </p:txBody>
      </p:sp>
    </p:spTree>
    <p:extLst>
      <p:ext uri="{BB962C8B-B14F-4D97-AF65-F5344CB8AC3E}">
        <p14:creationId xmlns:p14="http://schemas.microsoft.com/office/powerpoint/2010/main" val="1716386626"/>
      </p:ext>
    </p:extLst>
  </p:cSld>
  <p:clrMapOvr>
    <a:masterClrMapping/>
  </p:clrMapOvr>
  <p:transition spd="slow">
    <p:wip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objekt pre obsah 2"/>
          <p:cNvSpPr>
            <a:spLocks noGrp="1"/>
          </p:cNvSpPr>
          <p:nvPr>
            <p:ph idx="1"/>
          </p:nvPr>
        </p:nvSpPr>
        <p:spPr>
          <a:xfrm>
            <a:off x="323528" y="1412776"/>
            <a:ext cx="8389465" cy="5062512"/>
          </a:xfrm>
        </p:spPr>
        <p:txBody>
          <a:bodyPr/>
          <a:lstStyle/>
          <a:p>
            <a:pPr marL="0" indent="0" algn="ctr">
              <a:spcAft>
                <a:spcPts val="600"/>
              </a:spcAft>
              <a:buNone/>
            </a:pPr>
            <a:r>
              <a:rPr lang="sk-SK" sz="1600" i="1" dirty="0" smtClean="0">
                <a:solidFill>
                  <a:schemeClr val="tx1"/>
                </a:solidFill>
                <a:effectLst>
                  <a:outerShdw blurRad="38100" dist="38100" dir="2700000" algn="tl">
                    <a:srgbClr val="000000">
                      <a:alpha val="43137"/>
                    </a:srgbClr>
                  </a:outerShdw>
                </a:effectLst>
                <a:latin typeface="+mn-lt"/>
                <a:cs typeface="Sakkal Majalla" pitchFamily="2" charset="-78"/>
              </a:rPr>
              <a:t>Aktivita 1 </a:t>
            </a:r>
            <a:r>
              <a:rPr lang="sk-SK" sz="1600" i="1" dirty="0">
                <a:solidFill>
                  <a:schemeClr val="tx1"/>
                </a:solidFill>
                <a:effectLst>
                  <a:outerShdw blurRad="38100" dist="38100" dir="2700000" algn="tl">
                    <a:srgbClr val="000000">
                      <a:alpha val="43137"/>
                    </a:srgbClr>
                  </a:outerShdw>
                </a:effectLst>
                <a:latin typeface="+mn-lt"/>
                <a:cs typeface="Sakkal Majalla" pitchFamily="2" charset="-78"/>
              </a:rPr>
              <a:t>Produktívne investície do </a:t>
            </a:r>
            <a:r>
              <a:rPr lang="sk-SK" sz="1600" i="1" dirty="0" err="1">
                <a:solidFill>
                  <a:schemeClr val="tx1"/>
                </a:solidFill>
                <a:effectLst>
                  <a:outerShdw blurRad="38100" dist="38100" dir="2700000" algn="tl">
                    <a:srgbClr val="000000">
                      <a:alpha val="43137"/>
                    </a:srgbClr>
                  </a:outerShdw>
                </a:effectLst>
                <a:latin typeface="+mn-lt"/>
                <a:cs typeface="Sakkal Majalla" pitchFamily="2" charset="-78"/>
              </a:rPr>
              <a:t>akvakultúry</a:t>
            </a:r>
            <a:r>
              <a:rPr lang="sk-SK" sz="1600" i="1" dirty="0">
                <a:solidFill>
                  <a:schemeClr val="tx1"/>
                </a:solidFill>
                <a:effectLst>
                  <a:outerShdw blurRad="38100" dist="38100" dir="2700000" algn="tl">
                    <a:srgbClr val="000000">
                      <a:alpha val="43137"/>
                    </a:srgbClr>
                  </a:outerShdw>
                </a:effectLst>
                <a:latin typeface="+mn-lt"/>
                <a:cs typeface="Sakkal Majalla" pitchFamily="2" charset="-78"/>
              </a:rPr>
              <a:t> - výstavba novej </a:t>
            </a:r>
            <a:r>
              <a:rPr lang="sk-SK" sz="1600" i="1" dirty="0" err="1">
                <a:solidFill>
                  <a:schemeClr val="tx1"/>
                </a:solidFill>
                <a:effectLst>
                  <a:outerShdw blurRad="38100" dist="38100" dir="2700000" algn="tl">
                    <a:srgbClr val="000000">
                      <a:alpha val="43137"/>
                    </a:srgbClr>
                  </a:outerShdw>
                </a:effectLst>
                <a:latin typeface="+mn-lt"/>
                <a:cs typeface="Sakkal Majalla" pitchFamily="2" charset="-78"/>
              </a:rPr>
              <a:t>akvakultúrnej</a:t>
            </a:r>
            <a:r>
              <a:rPr lang="sk-SK" sz="1600" i="1" dirty="0">
                <a:solidFill>
                  <a:schemeClr val="tx1"/>
                </a:solidFill>
                <a:effectLst>
                  <a:outerShdw blurRad="38100" dist="38100" dir="2700000" algn="tl">
                    <a:srgbClr val="000000">
                      <a:alpha val="43137"/>
                    </a:srgbClr>
                  </a:outerShdw>
                </a:effectLst>
                <a:latin typeface="+mn-lt"/>
                <a:cs typeface="Sakkal Majalla" pitchFamily="2" charset="-78"/>
              </a:rPr>
              <a:t> prevádzky </a:t>
            </a:r>
            <a:r>
              <a:rPr lang="sk-SK" sz="1600" i="1" dirty="0" smtClean="0">
                <a:solidFill>
                  <a:schemeClr val="tx1"/>
                </a:solidFill>
                <a:effectLst>
                  <a:outerShdw blurRad="38100" dist="38100" dir="2700000" algn="tl">
                    <a:srgbClr val="000000">
                      <a:alpha val="43137"/>
                    </a:srgbClr>
                  </a:outerShdw>
                </a:effectLst>
                <a:latin typeface="+mn-lt"/>
                <a:cs typeface="Sakkal Majalla" pitchFamily="2" charset="-78"/>
              </a:rPr>
              <a:t>                          (2 303 641 EUR – indikatívny rozpočet, </a:t>
            </a:r>
            <a:r>
              <a:rPr lang="sk-SK" sz="1600" i="1" dirty="0" smtClean="0">
                <a:solidFill>
                  <a:schemeClr val="accent6"/>
                </a:solidFill>
                <a:effectLst>
                  <a:outerShdw blurRad="38100" dist="38100" dir="2700000" algn="tl">
                    <a:srgbClr val="000000">
                      <a:alpha val="43137"/>
                    </a:srgbClr>
                  </a:outerShdw>
                </a:effectLst>
                <a:latin typeface="+mn-lt"/>
                <a:cs typeface="Sakkal Majalla" pitchFamily="2" charset="-78"/>
              </a:rPr>
              <a:t>2 303 641 EUR </a:t>
            </a:r>
            <a:r>
              <a:rPr lang="sk-SK" sz="1600" i="1" dirty="0">
                <a:solidFill>
                  <a:schemeClr val="accent6"/>
                </a:solidFill>
                <a:effectLst>
                  <a:outerShdw blurRad="38100" dist="38100" dir="2700000" algn="tl">
                    <a:srgbClr val="000000">
                      <a:alpha val="43137"/>
                    </a:srgbClr>
                  </a:outerShdw>
                </a:effectLst>
                <a:latin typeface="+mn-lt"/>
                <a:cs typeface="Sakkal Majalla" pitchFamily="2" charset="-78"/>
              </a:rPr>
              <a:t>vo vyhlásenej </a:t>
            </a:r>
            <a:r>
              <a:rPr lang="sk-SK" sz="1600" i="1" dirty="0" smtClean="0">
                <a:solidFill>
                  <a:schemeClr val="accent6"/>
                </a:solidFill>
                <a:effectLst>
                  <a:outerShdw blurRad="38100" dist="38100" dir="2700000" algn="tl">
                    <a:srgbClr val="000000">
                      <a:alpha val="43137"/>
                    </a:srgbClr>
                  </a:outerShdw>
                </a:effectLst>
                <a:latin typeface="+mn-lt"/>
                <a:cs typeface="Sakkal Majalla" pitchFamily="2" charset="-78"/>
              </a:rPr>
              <a:t>výzve</a:t>
            </a:r>
            <a:r>
              <a:rPr lang="sk-SK" sz="1600" i="1" dirty="0" smtClean="0">
                <a:solidFill>
                  <a:schemeClr val="tx1"/>
                </a:solidFill>
                <a:effectLst>
                  <a:outerShdw blurRad="38100" dist="38100" dir="2700000" algn="tl">
                    <a:srgbClr val="000000">
                      <a:alpha val="43137"/>
                    </a:srgbClr>
                  </a:outerShdw>
                </a:effectLst>
                <a:latin typeface="+mn-lt"/>
                <a:cs typeface="Sakkal Majalla" pitchFamily="2" charset="-78"/>
              </a:rPr>
              <a:t>)</a:t>
            </a:r>
          </a:p>
          <a:p>
            <a:pPr marL="0" indent="0" algn="just">
              <a:spcBef>
                <a:spcPts val="0"/>
              </a:spcBef>
              <a:buNone/>
            </a:pPr>
            <a:r>
              <a:rPr lang="sk-SK" sz="1400" b="1" i="1" dirty="0">
                <a:solidFill>
                  <a:schemeClr val="tx1"/>
                </a:solidFill>
                <a:latin typeface="+mn-lt"/>
                <a:cs typeface="Sakkal Majalla" pitchFamily="2" charset="-78"/>
              </a:rPr>
              <a:t>Výška príspevku:</a:t>
            </a:r>
            <a:r>
              <a:rPr lang="sk-SK" sz="1400" b="1" dirty="0">
                <a:solidFill>
                  <a:schemeClr val="tx1"/>
                </a:solidFill>
                <a:latin typeface="+mn-lt"/>
                <a:cs typeface="Sakkal Majalla" pitchFamily="2" charset="-78"/>
              </a:rPr>
              <a:t> </a:t>
            </a:r>
          </a:p>
          <a:p>
            <a:pPr algn="just">
              <a:spcBef>
                <a:spcPts val="0"/>
              </a:spcBef>
            </a:pPr>
            <a:r>
              <a:rPr lang="sk-SK" sz="1400" dirty="0" smtClean="0">
                <a:solidFill>
                  <a:schemeClr val="tx1"/>
                </a:solidFill>
                <a:latin typeface="+mn-lt"/>
                <a:cs typeface="Sakkal Majalla" pitchFamily="2" charset="-78"/>
              </a:rPr>
              <a:t>min. </a:t>
            </a:r>
            <a:r>
              <a:rPr lang="sk-SK" sz="1400" b="1" dirty="0">
                <a:solidFill>
                  <a:srgbClr val="FF0000"/>
                </a:solidFill>
                <a:latin typeface="+mn-lt"/>
                <a:cs typeface="Sakkal Majalla" pitchFamily="2" charset="-78"/>
              </a:rPr>
              <a:t>5 000 € - 500.000 € </a:t>
            </a:r>
            <a:r>
              <a:rPr lang="sk-SK" sz="1400" dirty="0">
                <a:solidFill>
                  <a:schemeClr val="tx1"/>
                </a:solidFill>
                <a:latin typeface="+mn-lt"/>
                <a:cs typeface="Sakkal Majalla" pitchFamily="2" charset="-78"/>
              </a:rPr>
              <a:t>– MSP (t.j. 50% z celkových oprávnených výdavkov) </a:t>
            </a:r>
            <a:r>
              <a:rPr lang="sk-SK" sz="1400" b="1" dirty="0">
                <a:solidFill>
                  <a:srgbClr val="FF0000"/>
                </a:solidFill>
                <a:latin typeface="+mn-lt"/>
                <a:cs typeface="Sakkal Majalla" pitchFamily="2" charset="-78"/>
              </a:rPr>
              <a:t>500.000€ NFP / 1.000.000€ </a:t>
            </a:r>
          </a:p>
          <a:p>
            <a:pPr algn="just">
              <a:spcBef>
                <a:spcPts val="0"/>
              </a:spcBef>
            </a:pPr>
            <a:r>
              <a:rPr lang="sk-SK" sz="1400" dirty="0" smtClean="0">
                <a:solidFill>
                  <a:schemeClr val="tx1"/>
                </a:solidFill>
                <a:latin typeface="+mn-lt"/>
                <a:cs typeface="Sakkal Majalla" pitchFamily="2" charset="-78"/>
              </a:rPr>
              <a:t>min. </a:t>
            </a:r>
            <a:r>
              <a:rPr lang="sk-SK" sz="1400" b="1" dirty="0">
                <a:solidFill>
                  <a:srgbClr val="FF0000"/>
                </a:solidFill>
                <a:latin typeface="+mn-lt"/>
                <a:cs typeface="Sakkal Majalla" pitchFamily="2" charset="-78"/>
              </a:rPr>
              <a:t>3 000 € - 300.000 €</a:t>
            </a:r>
            <a:r>
              <a:rPr lang="sk-SK" sz="1400" dirty="0">
                <a:solidFill>
                  <a:schemeClr val="tx1"/>
                </a:solidFill>
                <a:latin typeface="+mn-lt"/>
                <a:cs typeface="Sakkal Majalla" pitchFamily="2" charset="-78"/>
              </a:rPr>
              <a:t> – ostatné podniky (t.j. 30% z celkových oprávnených výdavkov) </a:t>
            </a:r>
            <a:endParaRPr lang="sk-SK" sz="1400" dirty="0" smtClean="0">
              <a:solidFill>
                <a:schemeClr val="tx1"/>
              </a:solidFill>
              <a:latin typeface="+mn-lt"/>
              <a:cs typeface="Sakkal Majalla" pitchFamily="2" charset="-78"/>
            </a:endParaRPr>
          </a:p>
          <a:p>
            <a:pPr marL="0" indent="0" algn="just">
              <a:spcBef>
                <a:spcPts val="1200"/>
              </a:spcBef>
              <a:buNone/>
            </a:pPr>
            <a:r>
              <a:rPr lang="sk-SK" sz="1600" b="1" i="1" dirty="0">
                <a:solidFill>
                  <a:schemeClr val="tx1"/>
                </a:solidFill>
                <a:latin typeface="+mn-lt"/>
                <a:cs typeface="Sakkal Majalla" pitchFamily="2" charset="-78"/>
              </a:rPr>
              <a:t>Tieto investície zahŕňajú:</a:t>
            </a:r>
          </a:p>
          <a:p>
            <a:pPr lvl="0" algn="just">
              <a:spcAft>
                <a:spcPts val="600"/>
              </a:spcAft>
            </a:pPr>
            <a:r>
              <a:rPr lang="sk-SK" sz="1600" dirty="0">
                <a:solidFill>
                  <a:srgbClr val="0000FF"/>
                </a:solidFill>
                <a:latin typeface="+mn-lt"/>
                <a:cs typeface="Sakkal Majalla" pitchFamily="2" charset="-78"/>
              </a:rPr>
              <a:t>vybudovanie rybníkov/</a:t>
            </a:r>
            <a:r>
              <a:rPr lang="sk-SK" sz="1600" dirty="0" err="1">
                <a:solidFill>
                  <a:srgbClr val="0000FF"/>
                </a:solidFill>
                <a:latin typeface="+mn-lt"/>
                <a:cs typeface="Sakkal Majalla" pitchFamily="2" charset="-78"/>
              </a:rPr>
              <a:t>rybochovných</a:t>
            </a:r>
            <a:r>
              <a:rPr lang="sk-SK" sz="1600" dirty="0">
                <a:solidFill>
                  <a:srgbClr val="0000FF"/>
                </a:solidFill>
                <a:latin typeface="+mn-lt"/>
                <a:cs typeface="Sakkal Majalla" pitchFamily="2" charset="-78"/>
              </a:rPr>
              <a:t> zariadení </a:t>
            </a:r>
            <a:r>
              <a:rPr lang="sk-SK" sz="1600" dirty="0">
                <a:solidFill>
                  <a:schemeClr val="tx1"/>
                </a:solidFill>
                <a:latin typeface="+mn-lt"/>
                <a:cs typeface="Sakkal Majalla" pitchFamily="2" charset="-78"/>
              </a:rPr>
              <a:t>a výstavbu </a:t>
            </a:r>
            <a:r>
              <a:rPr lang="sk-SK" sz="1600" dirty="0">
                <a:solidFill>
                  <a:srgbClr val="0000FF"/>
                </a:solidFill>
                <a:latin typeface="+mn-lt"/>
                <a:cs typeface="Sakkal Majalla" pitchFamily="2" charset="-78"/>
              </a:rPr>
              <a:t>budov/objektov plniacich doplnkové funkcie</a:t>
            </a:r>
            <a:r>
              <a:rPr lang="sk-SK" sz="1600" dirty="0">
                <a:solidFill>
                  <a:schemeClr val="tx1"/>
                </a:solidFill>
                <a:latin typeface="+mn-lt"/>
                <a:cs typeface="Sakkal Majalla" pitchFamily="2" charset="-78"/>
              </a:rPr>
              <a:t> (sklady, garáže, dielne, administratívne a sociálne priestory a pod.),</a:t>
            </a:r>
          </a:p>
          <a:p>
            <a:pPr lvl="0" algn="just">
              <a:spcAft>
                <a:spcPts val="600"/>
              </a:spcAft>
            </a:pPr>
            <a:r>
              <a:rPr lang="sk-SK" sz="1600" dirty="0">
                <a:solidFill>
                  <a:schemeClr val="tx1"/>
                </a:solidFill>
                <a:latin typeface="+mn-lt"/>
                <a:cs typeface="Sakkal Majalla" pitchFamily="2" charset="-78"/>
              </a:rPr>
              <a:t>výstavbu objektov na odber, rozvod a vypúšťanie vody, inžinierskych sietí vrátane </a:t>
            </a:r>
            <a:r>
              <a:rPr lang="sk-SK" sz="1600" dirty="0" err="1">
                <a:solidFill>
                  <a:schemeClr val="tx1"/>
                </a:solidFill>
                <a:latin typeface="+mn-lt"/>
                <a:cs typeface="Sakkal Majalla" pitchFamily="2" charset="-78"/>
              </a:rPr>
              <a:t>vnútroareálovej</a:t>
            </a:r>
            <a:r>
              <a:rPr lang="sk-SK" sz="1600" dirty="0">
                <a:solidFill>
                  <a:schemeClr val="tx1"/>
                </a:solidFill>
                <a:latin typeface="+mn-lt"/>
                <a:cs typeface="Sakkal Majalla" pitchFamily="2" charset="-78"/>
              </a:rPr>
              <a:t> infraštruktúry, spevnených plôch a oplotenia,</a:t>
            </a:r>
          </a:p>
          <a:p>
            <a:pPr lvl="0" algn="just">
              <a:spcAft>
                <a:spcPts val="600"/>
              </a:spcAft>
            </a:pPr>
            <a:r>
              <a:rPr lang="sk-SK" sz="1600" dirty="0">
                <a:solidFill>
                  <a:schemeClr val="tx1"/>
                </a:solidFill>
                <a:latin typeface="+mn-lt"/>
                <a:cs typeface="Sakkal Majalla" pitchFamily="2" charset="-78"/>
              </a:rPr>
              <a:t>obstaranie nových strojov, technologických zariadení okrem </a:t>
            </a:r>
            <a:r>
              <a:rPr lang="sk-SK" sz="1600" dirty="0" err="1">
                <a:solidFill>
                  <a:schemeClr val="tx1"/>
                </a:solidFill>
                <a:latin typeface="+mn-lt"/>
                <a:cs typeface="Sakkal Majalla" pitchFamily="2" charset="-78"/>
              </a:rPr>
              <a:t>recirkulačných</a:t>
            </a:r>
            <a:r>
              <a:rPr lang="sk-SK" sz="1600" dirty="0">
                <a:solidFill>
                  <a:schemeClr val="tx1"/>
                </a:solidFill>
                <a:latin typeface="+mn-lt"/>
                <a:cs typeface="Sakkal Majalla" pitchFamily="2" charset="-78"/>
              </a:rPr>
              <a:t> systémov, prístrojov, počítačového vybavenia (vrátane softvéru) a rybárskeho náradia, využívaných pre hospodársky chov rýb.</a:t>
            </a:r>
          </a:p>
          <a:p>
            <a:pPr marL="0" indent="0" algn="just">
              <a:spcBef>
                <a:spcPts val="0"/>
              </a:spcBef>
              <a:buNone/>
            </a:pPr>
            <a:r>
              <a:rPr lang="sk-SK" sz="1600" b="1" i="1" dirty="0">
                <a:solidFill>
                  <a:schemeClr val="tx1"/>
                </a:solidFill>
                <a:latin typeface="+mn-lt"/>
                <a:cs typeface="Sakkal Majalla" pitchFamily="2" charset="-78"/>
              </a:rPr>
              <a:t>Oprávnení žiadatelia:</a:t>
            </a:r>
            <a:r>
              <a:rPr lang="sk-SK" sz="1600" b="1" dirty="0">
                <a:solidFill>
                  <a:schemeClr val="tx1"/>
                </a:solidFill>
                <a:latin typeface="+mn-lt"/>
                <a:cs typeface="Sakkal Majalla" pitchFamily="2" charset="-78"/>
              </a:rPr>
              <a:t> </a:t>
            </a:r>
          </a:p>
          <a:p>
            <a:pPr algn="just">
              <a:spcBef>
                <a:spcPts val="0"/>
              </a:spcBef>
            </a:pPr>
            <a:r>
              <a:rPr lang="sk-SK" sz="1600" dirty="0">
                <a:solidFill>
                  <a:schemeClr val="tx1"/>
                </a:solidFill>
                <a:latin typeface="+mn-lt"/>
                <a:cs typeface="Sakkal Majalla" pitchFamily="2" charset="-78"/>
              </a:rPr>
              <a:t>FO a PO podnikajúce v oblasti </a:t>
            </a:r>
            <a:r>
              <a:rPr lang="sk-SK" sz="1600" dirty="0" err="1">
                <a:solidFill>
                  <a:schemeClr val="tx1"/>
                </a:solidFill>
                <a:latin typeface="+mn-lt"/>
                <a:cs typeface="Sakkal Majalla" pitchFamily="2" charset="-78"/>
              </a:rPr>
              <a:t>akvakultúry</a:t>
            </a:r>
            <a:r>
              <a:rPr lang="sk-SK" sz="1600" dirty="0">
                <a:solidFill>
                  <a:schemeClr val="tx1"/>
                </a:solidFill>
                <a:latin typeface="+mn-lt"/>
                <a:cs typeface="Sakkal Majalla" pitchFamily="2" charset="-78"/>
              </a:rPr>
              <a:t> </a:t>
            </a:r>
            <a:r>
              <a:rPr lang="sk-SK" sz="1600" b="1" dirty="0">
                <a:solidFill>
                  <a:schemeClr val="tx1"/>
                </a:solidFill>
                <a:latin typeface="+mn-lt"/>
                <a:cs typeface="Sakkal Majalla" pitchFamily="2" charset="-78"/>
              </a:rPr>
              <a:t>alebo inej činnosti</a:t>
            </a:r>
            <a:r>
              <a:rPr lang="sk-SK" sz="1600" dirty="0">
                <a:solidFill>
                  <a:schemeClr val="tx1"/>
                </a:solidFill>
                <a:latin typeface="+mn-lt"/>
                <a:cs typeface="Sakkal Majalla" pitchFamily="2" charset="-78"/>
              </a:rPr>
              <a:t> - (ukončený minimálne jeden účtovný rok) v čase predloženia </a:t>
            </a:r>
            <a:r>
              <a:rPr lang="sk-SK" sz="1600" dirty="0" err="1">
                <a:solidFill>
                  <a:schemeClr val="tx1"/>
                </a:solidFill>
                <a:latin typeface="+mn-lt"/>
                <a:cs typeface="Sakkal Majalla" pitchFamily="2" charset="-78"/>
              </a:rPr>
              <a:t>ŽoNFP</a:t>
            </a:r>
            <a:r>
              <a:rPr lang="sk-SK" sz="1600" dirty="0">
                <a:solidFill>
                  <a:schemeClr val="tx1"/>
                </a:solidFill>
                <a:latin typeface="+mn-lt"/>
                <a:cs typeface="Sakkal Majalla" pitchFamily="2" charset="-78"/>
              </a:rPr>
              <a:t>.</a:t>
            </a:r>
          </a:p>
          <a:p>
            <a:pPr algn="just">
              <a:spcBef>
                <a:spcPts val="0"/>
              </a:spcBef>
            </a:pPr>
            <a:r>
              <a:rPr lang="sk-SK" sz="1600" dirty="0">
                <a:solidFill>
                  <a:schemeClr val="tx1"/>
                </a:solidFill>
                <a:latin typeface="+mn-lt"/>
                <a:cs typeface="Sakkal Majalla" pitchFamily="2" charset="-78"/>
              </a:rPr>
              <a:t>Nový subjekt v sektore </a:t>
            </a:r>
            <a:r>
              <a:rPr lang="sk-SK" sz="1600" dirty="0" err="1">
                <a:solidFill>
                  <a:schemeClr val="tx1"/>
                </a:solidFill>
                <a:latin typeface="+mn-lt"/>
                <a:cs typeface="Sakkal Majalla" pitchFamily="2" charset="-78"/>
              </a:rPr>
              <a:t>akvakultúry</a:t>
            </a:r>
            <a:r>
              <a:rPr lang="sk-SK" sz="1600" dirty="0">
                <a:solidFill>
                  <a:schemeClr val="tx1"/>
                </a:solidFill>
                <a:latin typeface="+mn-lt"/>
                <a:cs typeface="Sakkal Majalla" pitchFamily="2" charset="-78"/>
              </a:rPr>
              <a:t> je povinný preukázať zapísanú činnosť najneskôr pri predložení </a:t>
            </a:r>
            <a:r>
              <a:rPr lang="sk-SK" sz="1600" dirty="0" err="1">
                <a:solidFill>
                  <a:schemeClr val="tx1"/>
                </a:solidFill>
                <a:latin typeface="+mn-lt"/>
                <a:cs typeface="Sakkal Majalla" pitchFamily="2" charset="-78"/>
              </a:rPr>
              <a:t>ŽoP</a:t>
            </a:r>
            <a:r>
              <a:rPr lang="sk-SK" sz="1600" dirty="0">
                <a:solidFill>
                  <a:schemeClr val="tx1"/>
                </a:solidFill>
                <a:latin typeface="+mn-lt"/>
                <a:cs typeface="Sakkal Majalla" pitchFamily="2" charset="-78"/>
              </a:rPr>
              <a:t> s príznakom „záverečná“. </a:t>
            </a:r>
          </a:p>
          <a:p>
            <a:pPr algn="just">
              <a:spcBef>
                <a:spcPts val="0"/>
              </a:spcBef>
            </a:pPr>
            <a:endParaRPr lang="sk-SK" sz="1600" dirty="0">
              <a:solidFill>
                <a:schemeClr val="tx1"/>
              </a:solidFill>
              <a:latin typeface="+mn-lt"/>
              <a:cs typeface="Sakkal Majalla" pitchFamily="2" charset="-78"/>
            </a:endParaRPr>
          </a:p>
          <a:p>
            <a:pPr marL="0" indent="0" algn="just">
              <a:buNone/>
            </a:pPr>
            <a:endParaRPr lang="sk-SK" sz="1600" b="1" dirty="0">
              <a:solidFill>
                <a:schemeClr val="tx1"/>
              </a:solidFill>
            </a:endParaRPr>
          </a:p>
        </p:txBody>
      </p:sp>
      <p:pic>
        <p:nvPicPr>
          <p:cNvPr id="4" name="Picture 2" descr="C:\Users\kamil.huslica\Desktop\oprh\logo OPRH\fishes\logo OPRH 2014-2020_verzia 10.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81987" y="6189885"/>
            <a:ext cx="862013" cy="858838"/>
          </a:xfrm>
          <a:prstGeom prst="rect">
            <a:avLst/>
          </a:prstGeom>
          <a:noFill/>
          <a:extLst>
            <a:ext uri="{909E8E84-426E-40DD-AFC4-6F175D3DCCD1}">
              <a14:hiddenFill xmlns:a14="http://schemas.microsoft.com/office/drawing/2010/main">
                <a:solidFill>
                  <a:srgbClr val="FFFFFF"/>
                </a:solidFill>
              </a14:hiddenFill>
            </a:ext>
          </a:extLst>
        </p:spPr>
      </p:pic>
      <p:sp>
        <p:nvSpPr>
          <p:cNvPr id="5" name="BlokTextu 4"/>
          <p:cNvSpPr txBox="1"/>
          <p:nvPr/>
        </p:nvSpPr>
        <p:spPr>
          <a:xfrm>
            <a:off x="323528" y="-27384"/>
            <a:ext cx="8496944" cy="1323439"/>
          </a:xfrm>
          <a:prstGeom prst="rect">
            <a:avLst/>
          </a:prstGeom>
          <a:noFill/>
        </p:spPr>
        <p:txBody>
          <a:bodyPr wrap="square" rtlCol="0">
            <a:spAutoFit/>
          </a:bodyPr>
          <a:lstStyle/>
          <a:p>
            <a:pPr algn="ctr"/>
            <a:r>
              <a:rPr lang="sk-SK" sz="2400" b="1" dirty="0">
                <a:effectLst>
                  <a:outerShdw blurRad="38100" dist="38100" dir="2700000" algn="tl">
                    <a:srgbClr val="000000">
                      <a:alpha val="43137"/>
                    </a:srgbClr>
                  </a:outerShdw>
                </a:effectLst>
              </a:rPr>
              <a:t>Opatrenia a podporované aktivity </a:t>
            </a:r>
            <a:endParaRPr lang="sk-SK" sz="2400" b="1" dirty="0" smtClean="0">
              <a:effectLst>
                <a:outerShdw blurRad="38100" dist="38100" dir="2700000" algn="tl">
                  <a:srgbClr val="000000">
                    <a:alpha val="43137"/>
                  </a:srgbClr>
                </a:outerShdw>
              </a:effectLst>
            </a:endParaRPr>
          </a:p>
          <a:p>
            <a:pPr algn="ctr"/>
            <a:r>
              <a:rPr lang="sk-SK" sz="2000" b="1" dirty="0" smtClean="0">
                <a:effectLst>
                  <a:outerShdw blurRad="38100" dist="38100" dir="2700000" algn="tl">
                    <a:srgbClr val="000000">
                      <a:alpha val="43137"/>
                    </a:srgbClr>
                  </a:outerShdw>
                </a:effectLst>
              </a:rPr>
              <a:t>v </a:t>
            </a:r>
            <a:r>
              <a:rPr lang="sk-SK" sz="2000" b="1" dirty="0">
                <a:effectLst>
                  <a:outerShdw blurRad="38100" dist="38100" dir="2700000" algn="tl">
                    <a:srgbClr val="000000">
                      <a:alpha val="43137"/>
                    </a:srgbClr>
                  </a:outerShdw>
                </a:effectLst>
              </a:rPr>
              <a:t>rámci Operačného programu Rybné hospodárstvo 2014 – 2020</a:t>
            </a:r>
          </a:p>
          <a:p>
            <a:pPr algn="ctr"/>
            <a:r>
              <a:rPr lang="sk-SK" b="1" u="sng" dirty="0">
                <a:cs typeface="Sakkal Majalla" pitchFamily="2" charset="-78"/>
              </a:rPr>
              <a:t>Opatrenie </a:t>
            </a:r>
            <a:r>
              <a:rPr lang="sk-SK" b="1" u="sng" dirty="0">
                <a:solidFill>
                  <a:srgbClr val="FF0000"/>
                </a:solidFill>
                <a:cs typeface="Sakkal Majalla" pitchFamily="2" charset="-78"/>
              </a:rPr>
              <a:t>2.2.1</a:t>
            </a:r>
            <a:r>
              <a:rPr lang="sk-SK" b="1" u="sng" dirty="0">
                <a:cs typeface="Sakkal Majalla" pitchFamily="2" charset="-78"/>
              </a:rPr>
              <a:t> Produktívne investície do </a:t>
            </a:r>
            <a:r>
              <a:rPr lang="sk-SK" b="1" u="sng" dirty="0" err="1">
                <a:cs typeface="Sakkal Majalla" pitchFamily="2" charset="-78"/>
              </a:rPr>
              <a:t>akvakultúry</a:t>
            </a:r>
            <a:endParaRPr lang="sk-SK" b="1" u="sng" dirty="0">
              <a:cs typeface="Sakkal Majalla" pitchFamily="2" charset="-78"/>
            </a:endParaRPr>
          </a:p>
          <a:p>
            <a:endParaRPr lang="sk-SK" dirty="0"/>
          </a:p>
        </p:txBody>
      </p:sp>
    </p:spTree>
    <p:extLst>
      <p:ext uri="{BB962C8B-B14F-4D97-AF65-F5344CB8AC3E}">
        <p14:creationId xmlns:p14="http://schemas.microsoft.com/office/powerpoint/2010/main" val="298962452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500"/>
                                        <p:tgtEl>
                                          <p:spTgt spid="5">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barn(inVertical)">
                                      <p:cBhvr>
                                        <p:cTn id="10" dur="500"/>
                                        <p:tgtEl>
                                          <p:spTgt spid="5">
                                            <p:txEl>
                                              <p:pRg st="1" end="1"/>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Effect transition="in" filter="barn(inVertical)">
                                      <p:cBhvr>
                                        <p:cTn id="13" dur="500"/>
                                        <p:tgtEl>
                                          <p:spTgt spid="5">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nodeType="click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 calcmode="lin" valueType="num">
                                      <p:cBhvr>
                                        <p:cTn id="18"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9"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20" dur="500"/>
                                        <p:tgtEl>
                                          <p:spTgt spid="3">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 calcmode="lin" valueType="num">
                                      <p:cBhvr>
                                        <p:cTn id="25"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6"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27" dur="500"/>
                                        <p:tgtEl>
                                          <p:spTgt spid="3">
                                            <p:txEl>
                                              <p:pRg st="1" end="1"/>
                                            </p:txEl>
                                          </p:spTgt>
                                        </p:tgtEl>
                                      </p:cBhvr>
                                    </p:animEffect>
                                  </p:childTnLst>
                                </p:cTn>
                              </p:par>
                              <p:par>
                                <p:cTn id="28" presetID="53" presetClass="entr" presetSubtype="16" fill="hold" nodeType="withEffect">
                                  <p:stCondLst>
                                    <p:cond delay="0"/>
                                  </p:stCondLst>
                                  <p:childTnLst>
                                    <p:set>
                                      <p:cBhvr>
                                        <p:cTn id="29" dur="1" fill="hold">
                                          <p:stCondLst>
                                            <p:cond delay="0"/>
                                          </p:stCondLst>
                                        </p:cTn>
                                        <p:tgtEl>
                                          <p:spTgt spid="3">
                                            <p:txEl>
                                              <p:pRg st="2" end="2"/>
                                            </p:txEl>
                                          </p:spTgt>
                                        </p:tgtEl>
                                        <p:attrNameLst>
                                          <p:attrName>style.visibility</p:attrName>
                                        </p:attrNameLst>
                                      </p:cBhvr>
                                      <p:to>
                                        <p:strVal val="visible"/>
                                      </p:to>
                                    </p:set>
                                    <p:anim calcmode="lin" valueType="num">
                                      <p:cBhvr>
                                        <p:cTn id="30"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31"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32" dur="500"/>
                                        <p:tgtEl>
                                          <p:spTgt spid="3">
                                            <p:txEl>
                                              <p:pRg st="2" end="2"/>
                                            </p:txEl>
                                          </p:spTgt>
                                        </p:tgtEl>
                                      </p:cBhvr>
                                    </p:animEffect>
                                  </p:childTnLst>
                                </p:cTn>
                              </p:par>
                              <p:par>
                                <p:cTn id="33" presetID="53" presetClass="entr" presetSubtype="16" fill="hold" nodeType="with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 calcmode="lin" valueType="num">
                                      <p:cBhvr>
                                        <p:cTn id="35"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6"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7" dur="500"/>
                                        <p:tgtEl>
                                          <p:spTgt spid="3">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2" presetClass="emph" presetSubtype="0" fill="hold" nodeType="clickEffect">
                                  <p:stCondLst>
                                    <p:cond delay="0"/>
                                  </p:stCondLst>
                                  <p:childTnLst>
                                    <p:animRot by="120000">
                                      <p:cBhvr>
                                        <p:cTn id="41" dur="100" fill="hold">
                                          <p:stCondLst>
                                            <p:cond delay="0"/>
                                          </p:stCondLst>
                                        </p:cTn>
                                        <p:tgtEl>
                                          <p:spTgt spid="3">
                                            <p:txEl>
                                              <p:pRg st="1" end="1"/>
                                            </p:txEl>
                                          </p:spTgt>
                                        </p:tgtEl>
                                        <p:attrNameLst>
                                          <p:attrName>r</p:attrName>
                                        </p:attrNameLst>
                                      </p:cBhvr>
                                    </p:animRot>
                                    <p:animRot by="-240000">
                                      <p:cBhvr>
                                        <p:cTn id="42" dur="200" fill="hold">
                                          <p:stCondLst>
                                            <p:cond delay="200"/>
                                          </p:stCondLst>
                                        </p:cTn>
                                        <p:tgtEl>
                                          <p:spTgt spid="3">
                                            <p:txEl>
                                              <p:pRg st="1" end="1"/>
                                            </p:txEl>
                                          </p:spTgt>
                                        </p:tgtEl>
                                        <p:attrNameLst>
                                          <p:attrName>r</p:attrName>
                                        </p:attrNameLst>
                                      </p:cBhvr>
                                    </p:animRot>
                                    <p:animRot by="240000">
                                      <p:cBhvr>
                                        <p:cTn id="43" dur="200" fill="hold">
                                          <p:stCondLst>
                                            <p:cond delay="400"/>
                                          </p:stCondLst>
                                        </p:cTn>
                                        <p:tgtEl>
                                          <p:spTgt spid="3">
                                            <p:txEl>
                                              <p:pRg st="1" end="1"/>
                                            </p:txEl>
                                          </p:spTgt>
                                        </p:tgtEl>
                                        <p:attrNameLst>
                                          <p:attrName>r</p:attrName>
                                        </p:attrNameLst>
                                      </p:cBhvr>
                                    </p:animRot>
                                    <p:animRot by="-240000">
                                      <p:cBhvr>
                                        <p:cTn id="44" dur="200" fill="hold">
                                          <p:stCondLst>
                                            <p:cond delay="600"/>
                                          </p:stCondLst>
                                        </p:cTn>
                                        <p:tgtEl>
                                          <p:spTgt spid="3">
                                            <p:txEl>
                                              <p:pRg st="1" end="1"/>
                                            </p:txEl>
                                          </p:spTgt>
                                        </p:tgtEl>
                                        <p:attrNameLst>
                                          <p:attrName>r</p:attrName>
                                        </p:attrNameLst>
                                      </p:cBhvr>
                                    </p:animRot>
                                    <p:animRot by="120000">
                                      <p:cBhvr>
                                        <p:cTn id="45" dur="200" fill="hold">
                                          <p:stCondLst>
                                            <p:cond delay="800"/>
                                          </p:stCondLst>
                                        </p:cTn>
                                        <p:tgtEl>
                                          <p:spTgt spid="3">
                                            <p:txEl>
                                              <p:pRg st="1" end="1"/>
                                            </p:txEl>
                                          </p:spTgt>
                                        </p:tgtEl>
                                        <p:attrNameLst>
                                          <p:attrName>r</p:attrName>
                                        </p:attrNameLst>
                                      </p:cBhvr>
                                    </p:animRot>
                                  </p:childTnLst>
                                </p:cTn>
                              </p:par>
                              <p:par>
                                <p:cTn id="46" presetID="32" presetClass="emph" presetSubtype="0" fill="hold" nodeType="withEffect">
                                  <p:stCondLst>
                                    <p:cond delay="0"/>
                                  </p:stCondLst>
                                  <p:childTnLst>
                                    <p:animRot by="120000">
                                      <p:cBhvr>
                                        <p:cTn id="47" dur="100" fill="hold">
                                          <p:stCondLst>
                                            <p:cond delay="0"/>
                                          </p:stCondLst>
                                        </p:cTn>
                                        <p:tgtEl>
                                          <p:spTgt spid="3">
                                            <p:txEl>
                                              <p:pRg st="2" end="2"/>
                                            </p:txEl>
                                          </p:spTgt>
                                        </p:tgtEl>
                                        <p:attrNameLst>
                                          <p:attrName>r</p:attrName>
                                        </p:attrNameLst>
                                      </p:cBhvr>
                                    </p:animRot>
                                    <p:animRot by="-240000">
                                      <p:cBhvr>
                                        <p:cTn id="48" dur="200" fill="hold">
                                          <p:stCondLst>
                                            <p:cond delay="200"/>
                                          </p:stCondLst>
                                        </p:cTn>
                                        <p:tgtEl>
                                          <p:spTgt spid="3">
                                            <p:txEl>
                                              <p:pRg st="2" end="2"/>
                                            </p:txEl>
                                          </p:spTgt>
                                        </p:tgtEl>
                                        <p:attrNameLst>
                                          <p:attrName>r</p:attrName>
                                        </p:attrNameLst>
                                      </p:cBhvr>
                                    </p:animRot>
                                    <p:animRot by="240000">
                                      <p:cBhvr>
                                        <p:cTn id="49" dur="200" fill="hold">
                                          <p:stCondLst>
                                            <p:cond delay="400"/>
                                          </p:stCondLst>
                                        </p:cTn>
                                        <p:tgtEl>
                                          <p:spTgt spid="3">
                                            <p:txEl>
                                              <p:pRg st="2" end="2"/>
                                            </p:txEl>
                                          </p:spTgt>
                                        </p:tgtEl>
                                        <p:attrNameLst>
                                          <p:attrName>r</p:attrName>
                                        </p:attrNameLst>
                                      </p:cBhvr>
                                    </p:animRot>
                                    <p:animRot by="-240000">
                                      <p:cBhvr>
                                        <p:cTn id="50" dur="200" fill="hold">
                                          <p:stCondLst>
                                            <p:cond delay="600"/>
                                          </p:stCondLst>
                                        </p:cTn>
                                        <p:tgtEl>
                                          <p:spTgt spid="3">
                                            <p:txEl>
                                              <p:pRg st="2" end="2"/>
                                            </p:txEl>
                                          </p:spTgt>
                                        </p:tgtEl>
                                        <p:attrNameLst>
                                          <p:attrName>r</p:attrName>
                                        </p:attrNameLst>
                                      </p:cBhvr>
                                    </p:animRot>
                                    <p:animRot by="120000">
                                      <p:cBhvr>
                                        <p:cTn id="51" dur="200" fill="hold">
                                          <p:stCondLst>
                                            <p:cond delay="800"/>
                                          </p:stCondLst>
                                        </p:cTn>
                                        <p:tgtEl>
                                          <p:spTgt spid="3">
                                            <p:txEl>
                                              <p:pRg st="2" end="2"/>
                                            </p:txEl>
                                          </p:spTgt>
                                        </p:tgtEl>
                                        <p:attrNameLst>
                                          <p:attrName>r</p:attrName>
                                        </p:attrNameLst>
                                      </p:cBhvr>
                                    </p:animRot>
                                  </p:childTnLst>
                                </p:cTn>
                              </p:par>
                              <p:par>
                                <p:cTn id="52" presetID="32" presetClass="emph" presetSubtype="0" fill="hold" nodeType="withEffect">
                                  <p:stCondLst>
                                    <p:cond delay="0"/>
                                  </p:stCondLst>
                                  <p:childTnLst>
                                    <p:animRot by="120000">
                                      <p:cBhvr>
                                        <p:cTn id="53" dur="100" fill="hold">
                                          <p:stCondLst>
                                            <p:cond delay="0"/>
                                          </p:stCondLst>
                                        </p:cTn>
                                        <p:tgtEl>
                                          <p:spTgt spid="3">
                                            <p:txEl>
                                              <p:pRg st="3" end="3"/>
                                            </p:txEl>
                                          </p:spTgt>
                                        </p:tgtEl>
                                        <p:attrNameLst>
                                          <p:attrName>r</p:attrName>
                                        </p:attrNameLst>
                                      </p:cBhvr>
                                    </p:animRot>
                                    <p:animRot by="-240000">
                                      <p:cBhvr>
                                        <p:cTn id="54" dur="200" fill="hold">
                                          <p:stCondLst>
                                            <p:cond delay="200"/>
                                          </p:stCondLst>
                                        </p:cTn>
                                        <p:tgtEl>
                                          <p:spTgt spid="3">
                                            <p:txEl>
                                              <p:pRg st="3" end="3"/>
                                            </p:txEl>
                                          </p:spTgt>
                                        </p:tgtEl>
                                        <p:attrNameLst>
                                          <p:attrName>r</p:attrName>
                                        </p:attrNameLst>
                                      </p:cBhvr>
                                    </p:animRot>
                                    <p:animRot by="240000">
                                      <p:cBhvr>
                                        <p:cTn id="55" dur="200" fill="hold">
                                          <p:stCondLst>
                                            <p:cond delay="400"/>
                                          </p:stCondLst>
                                        </p:cTn>
                                        <p:tgtEl>
                                          <p:spTgt spid="3">
                                            <p:txEl>
                                              <p:pRg st="3" end="3"/>
                                            </p:txEl>
                                          </p:spTgt>
                                        </p:tgtEl>
                                        <p:attrNameLst>
                                          <p:attrName>r</p:attrName>
                                        </p:attrNameLst>
                                      </p:cBhvr>
                                    </p:animRot>
                                    <p:animRot by="-240000">
                                      <p:cBhvr>
                                        <p:cTn id="56" dur="200" fill="hold">
                                          <p:stCondLst>
                                            <p:cond delay="600"/>
                                          </p:stCondLst>
                                        </p:cTn>
                                        <p:tgtEl>
                                          <p:spTgt spid="3">
                                            <p:txEl>
                                              <p:pRg st="3" end="3"/>
                                            </p:txEl>
                                          </p:spTgt>
                                        </p:tgtEl>
                                        <p:attrNameLst>
                                          <p:attrName>r</p:attrName>
                                        </p:attrNameLst>
                                      </p:cBhvr>
                                    </p:animRot>
                                    <p:animRot by="120000">
                                      <p:cBhvr>
                                        <p:cTn id="57" dur="200" fill="hold">
                                          <p:stCondLst>
                                            <p:cond delay="800"/>
                                          </p:stCondLst>
                                        </p:cTn>
                                        <p:tgtEl>
                                          <p:spTgt spid="3">
                                            <p:txEl>
                                              <p:pRg st="3" end="3"/>
                                            </p:txEl>
                                          </p:spTgt>
                                        </p:tgtEl>
                                        <p:attrNameLst>
                                          <p:attrName>r</p:attrName>
                                        </p:attrNameLst>
                                      </p:cBhvr>
                                    </p:animRot>
                                  </p:childTnLst>
                                </p:cTn>
                              </p:par>
                            </p:childTnLst>
                          </p:cTn>
                        </p:par>
                      </p:childTnLst>
                    </p:cTn>
                  </p:par>
                  <p:par>
                    <p:cTn id="58" fill="hold">
                      <p:stCondLst>
                        <p:cond delay="indefinite"/>
                      </p:stCondLst>
                      <p:childTnLst>
                        <p:par>
                          <p:cTn id="59" fill="hold">
                            <p:stCondLst>
                              <p:cond delay="0"/>
                            </p:stCondLst>
                            <p:childTnLst>
                              <p:par>
                                <p:cTn id="60" presetID="53" presetClass="entr" presetSubtype="16" fill="hold" nodeType="clickEffect">
                                  <p:stCondLst>
                                    <p:cond delay="0"/>
                                  </p:stCondLst>
                                  <p:childTnLst>
                                    <p:set>
                                      <p:cBhvr>
                                        <p:cTn id="61" dur="1" fill="hold">
                                          <p:stCondLst>
                                            <p:cond delay="0"/>
                                          </p:stCondLst>
                                        </p:cTn>
                                        <p:tgtEl>
                                          <p:spTgt spid="3">
                                            <p:txEl>
                                              <p:pRg st="4" end="4"/>
                                            </p:txEl>
                                          </p:spTgt>
                                        </p:tgtEl>
                                        <p:attrNameLst>
                                          <p:attrName>style.visibility</p:attrName>
                                        </p:attrNameLst>
                                      </p:cBhvr>
                                      <p:to>
                                        <p:strVal val="visible"/>
                                      </p:to>
                                    </p:set>
                                    <p:anim calcmode="lin" valueType="num">
                                      <p:cBhvr>
                                        <p:cTn id="62"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63"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64" dur="500"/>
                                        <p:tgtEl>
                                          <p:spTgt spid="3">
                                            <p:txEl>
                                              <p:pRg st="4" end="4"/>
                                            </p:txEl>
                                          </p:spTgt>
                                        </p:tgtEl>
                                      </p:cBhvr>
                                    </p:animEffect>
                                  </p:childTnLst>
                                </p:cTn>
                              </p:par>
                            </p:childTnLst>
                          </p:cTn>
                        </p:par>
                      </p:childTnLst>
                    </p:cTn>
                  </p:par>
                  <p:par>
                    <p:cTn id="65" fill="hold">
                      <p:stCondLst>
                        <p:cond delay="indefinite"/>
                      </p:stCondLst>
                      <p:childTnLst>
                        <p:par>
                          <p:cTn id="66" fill="hold">
                            <p:stCondLst>
                              <p:cond delay="0"/>
                            </p:stCondLst>
                            <p:childTnLst>
                              <p:par>
                                <p:cTn id="67" presetID="53" presetClass="entr" presetSubtype="16" fill="hold" nodeType="clickEffect">
                                  <p:stCondLst>
                                    <p:cond delay="0"/>
                                  </p:stCondLst>
                                  <p:childTnLst>
                                    <p:set>
                                      <p:cBhvr>
                                        <p:cTn id="68" dur="1" fill="hold">
                                          <p:stCondLst>
                                            <p:cond delay="0"/>
                                          </p:stCondLst>
                                        </p:cTn>
                                        <p:tgtEl>
                                          <p:spTgt spid="3">
                                            <p:txEl>
                                              <p:pRg st="5" end="5"/>
                                            </p:txEl>
                                          </p:spTgt>
                                        </p:tgtEl>
                                        <p:attrNameLst>
                                          <p:attrName>style.visibility</p:attrName>
                                        </p:attrNameLst>
                                      </p:cBhvr>
                                      <p:to>
                                        <p:strVal val="visible"/>
                                      </p:to>
                                    </p:set>
                                    <p:anim calcmode="lin" valueType="num">
                                      <p:cBhvr>
                                        <p:cTn id="69"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70"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71" dur="500"/>
                                        <p:tgtEl>
                                          <p:spTgt spid="3">
                                            <p:txEl>
                                              <p:pRg st="5" end="5"/>
                                            </p:txEl>
                                          </p:spTgt>
                                        </p:tgtEl>
                                      </p:cBhvr>
                                    </p:animEffect>
                                  </p:childTnLst>
                                </p:cTn>
                              </p:par>
                            </p:childTnLst>
                          </p:cTn>
                        </p:par>
                      </p:childTnLst>
                    </p:cTn>
                  </p:par>
                  <p:par>
                    <p:cTn id="72" fill="hold">
                      <p:stCondLst>
                        <p:cond delay="indefinite"/>
                      </p:stCondLst>
                      <p:childTnLst>
                        <p:par>
                          <p:cTn id="73" fill="hold">
                            <p:stCondLst>
                              <p:cond delay="0"/>
                            </p:stCondLst>
                            <p:childTnLst>
                              <p:par>
                                <p:cTn id="74" presetID="53" presetClass="entr" presetSubtype="16" fill="hold" nodeType="clickEffect">
                                  <p:stCondLst>
                                    <p:cond delay="0"/>
                                  </p:stCondLst>
                                  <p:childTnLst>
                                    <p:set>
                                      <p:cBhvr>
                                        <p:cTn id="75" dur="1" fill="hold">
                                          <p:stCondLst>
                                            <p:cond delay="0"/>
                                          </p:stCondLst>
                                        </p:cTn>
                                        <p:tgtEl>
                                          <p:spTgt spid="3">
                                            <p:txEl>
                                              <p:pRg st="6" end="6"/>
                                            </p:txEl>
                                          </p:spTgt>
                                        </p:tgtEl>
                                        <p:attrNameLst>
                                          <p:attrName>style.visibility</p:attrName>
                                        </p:attrNameLst>
                                      </p:cBhvr>
                                      <p:to>
                                        <p:strVal val="visible"/>
                                      </p:to>
                                    </p:set>
                                    <p:anim calcmode="lin" valueType="num">
                                      <p:cBhvr>
                                        <p:cTn id="76"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77" dur="500" fill="hold"/>
                                        <p:tgtEl>
                                          <p:spTgt spid="3">
                                            <p:txEl>
                                              <p:pRg st="6" end="6"/>
                                            </p:txEl>
                                          </p:spTgt>
                                        </p:tgtEl>
                                        <p:attrNameLst>
                                          <p:attrName>ppt_h</p:attrName>
                                        </p:attrNameLst>
                                      </p:cBhvr>
                                      <p:tavLst>
                                        <p:tav tm="0">
                                          <p:val>
                                            <p:fltVal val="0"/>
                                          </p:val>
                                        </p:tav>
                                        <p:tav tm="100000">
                                          <p:val>
                                            <p:strVal val="#ppt_h"/>
                                          </p:val>
                                        </p:tav>
                                      </p:tavLst>
                                    </p:anim>
                                    <p:animEffect transition="in" filter="fade">
                                      <p:cBhvr>
                                        <p:cTn id="78" dur="500"/>
                                        <p:tgtEl>
                                          <p:spTgt spid="3">
                                            <p:txEl>
                                              <p:pRg st="6" end="6"/>
                                            </p:txEl>
                                          </p:spTgt>
                                        </p:tgtEl>
                                      </p:cBhvr>
                                    </p:animEffect>
                                  </p:childTnLst>
                                </p:cTn>
                              </p:par>
                            </p:childTnLst>
                          </p:cTn>
                        </p:par>
                      </p:childTnLst>
                    </p:cTn>
                  </p:par>
                  <p:par>
                    <p:cTn id="79" fill="hold">
                      <p:stCondLst>
                        <p:cond delay="indefinite"/>
                      </p:stCondLst>
                      <p:childTnLst>
                        <p:par>
                          <p:cTn id="80" fill="hold">
                            <p:stCondLst>
                              <p:cond delay="0"/>
                            </p:stCondLst>
                            <p:childTnLst>
                              <p:par>
                                <p:cTn id="81" presetID="53" presetClass="entr" presetSubtype="16" fill="hold" nodeType="clickEffect">
                                  <p:stCondLst>
                                    <p:cond delay="0"/>
                                  </p:stCondLst>
                                  <p:childTnLst>
                                    <p:set>
                                      <p:cBhvr>
                                        <p:cTn id="82" dur="1" fill="hold">
                                          <p:stCondLst>
                                            <p:cond delay="0"/>
                                          </p:stCondLst>
                                        </p:cTn>
                                        <p:tgtEl>
                                          <p:spTgt spid="3">
                                            <p:txEl>
                                              <p:pRg st="7" end="7"/>
                                            </p:txEl>
                                          </p:spTgt>
                                        </p:tgtEl>
                                        <p:attrNameLst>
                                          <p:attrName>style.visibility</p:attrName>
                                        </p:attrNameLst>
                                      </p:cBhvr>
                                      <p:to>
                                        <p:strVal val="visible"/>
                                      </p:to>
                                    </p:set>
                                    <p:anim calcmode="lin" valueType="num">
                                      <p:cBhvr>
                                        <p:cTn id="83" dur="500" fill="hold"/>
                                        <p:tgtEl>
                                          <p:spTgt spid="3">
                                            <p:txEl>
                                              <p:pRg st="7" end="7"/>
                                            </p:txEl>
                                          </p:spTgt>
                                        </p:tgtEl>
                                        <p:attrNameLst>
                                          <p:attrName>ppt_w</p:attrName>
                                        </p:attrNameLst>
                                      </p:cBhvr>
                                      <p:tavLst>
                                        <p:tav tm="0">
                                          <p:val>
                                            <p:fltVal val="0"/>
                                          </p:val>
                                        </p:tav>
                                        <p:tav tm="100000">
                                          <p:val>
                                            <p:strVal val="#ppt_w"/>
                                          </p:val>
                                        </p:tav>
                                      </p:tavLst>
                                    </p:anim>
                                    <p:anim calcmode="lin" valueType="num">
                                      <p:cBhvr>
                                        <p:cTn id="84" dur="500" fill="hold"/>
                                        <p:tgtEl>
                                          <p:spTgt spid="3">
                                            <p:txEl>
                                              <p:pRg st="7" end="7"/>
                                            </p:txEl>
                                          </p:spTgt>
                                        </p:tgtEl>
                                        <p:attrNameLst>
                                          <p:attrName>ppt_h</p:attrName>
                                        </p:attrNameLst>
                                      </p:cBhvr>
                                      <p:tavLst>
                                        <p:tav tm="0">
                                          <p:val>
                                            <p:fltVal val="0"/>
                                          </p:val>
                                        </p:tav>
                                        <p:tav tm="100000">
                                          <p:val>
                                            <p:strVal val="#ppt_h"/>
                                          </p:val>
                                        </p:tav>
                                      </p:tavLst>
                                    </p:anim>
                                    <p:animEffect transition="in" filter="fade">
                                      <p:cBhvr>
                                        <p:cTn id="85" dur="500"/>
                                        <p:tgtEl>
                                          <p:spTgt spid="3">
                                            <p:txEl>
                                              <p:pRg st="7" end="7"/>
                                            </p:txEl>
                                          </p:spTgt>
                                        </p:tgtEl>
                                      </p:cBhvr>
                                    </p:animEffect>
                                  </p:childTnLst>
                                </p:cTn>
                              </p:par>
                            </p:childTnLst>
                          </p:cTn>
                        </p:par>
                      </p:childTnLst>
                    </p:cTn>
                  </p:par>
                  <p:par>
                    <p:cTn id="86" fill="hold">
                      <p:stCondLst>
                        <p:cond delay="indefinite"/>
                      </p:stCondLst>
                      <p:childTnLst>
                        <p:par>
                          <p:cTn id="87" fill="hold">
                            <p:stCondLst>
                              <p:cond delay="0"/>
                            </p:stCondLst>
                            <p:childTnLst>
                              <p:par>
                                <p:cTn id="88" presetID="53" presetClass="entr" presetSubtype="16" fill="hold" nodeType="clickEffect">
                                  <p:stCondLst>
                                    <p:cond delay="0"/>
                                  </p:stCondLst>
                                  <p:childTnLst>
                                    <p:set>
                                      <p:cBhvr>
                                        <p:cTn id="89" dur="1" fill="hold">
                                          <p:stCondLst>
                                            <p:cond delay="0"/>
                                          </p:stCondLst>
                                        </p:cTn>
                                        <p:tgtEl>
                                          <p:spTgt spid="3">
                                            <p:txEl>
                                              <p:pRg st="8" end="8"/>
                                            </p:txEl>
                                          </p:spTgt>
                                        </p:tgtEl>
                                        <p:attrNameLst>
                                          <p:attrName>style.visibility</p:attrName>
                                        </p:attrNameLst>
                                      </p:cBhvr>
                                      <p:to>
                                        <p:strVal val="visible"/>
                                      </p:to>
                                    </p:set>
                                    <p:anim calcmode="lin" valueType="num">
                                      <p:cBhvr>
                                        <p:cTn id="90" dur="500" fill="hold"/>
                                        <p:tgtEl>
                                          <p:spTgt spid="3">
                                            <p:txEl>
                                              <p:pRg st="8" end="8"/>
                                            </p:txEl>
                                          </p:spTgt>
                                        </p:tgtEl>
                                        <p:attrNameLst>
                                          <p:attrName>ppt_w</p:attrName>
                                        </p:attrNameLst>
                                      </p:cBhvr>
                                      <p:tavLst>
                                        <p:tav tm="0">
                                          <p:val>
                                            <p:fltVal val="0"/>
                                          </p:val>
                                        </p:tav>
                                        <p:tav tm="100000">
                                          <p:val>
                                            <p:strVal val="#ppt_w"/>
                                          </p:val>
                                        </p:tav>
                                      </p:tavLst>
                                    </p:anim>
                                    <p:anim calcmode="lin" valueType="num">
                                      <p:cBhvr>
                                        <p:cTn id="91" dur="500" fill="hold"/>
                                        <p:tgtEl>
                                          <p:spTgt spid="3">
                                            <p:txEl>
                                              <p:pRg st="8" end="8"/>
                                            </p:txEl>
                                          </p:spTgt>
                                        </p:tgtEl>
                                        <p:attrNameLst>
                                          <p:attrName>ppt_h</p:attrName>
                                        </p:attrNameLst>
                                      </p:cBhvr>
                                      <p:tavLst>
                                        <p:tav tm="0">
                                          <p:val>
                                            <p:fltVal val="0"/>
                                          </p:val>
                                        </p:tav>
                                        <p:tav tm="100000">
                                          <p:val>
                                            <p:strVal val="#ppt_h"/>
                                          </p:val>
                                        </p:tav>
                                      </p:tavLst>
                                    </p:anim>
                                    <p:animEffect transition="in" filter="fade">
                                      <p:cBhvr>
                                        <p:cTn id="92" dur="500"/>
                                        <p:tgtEl>
                                          <p:spTgt spid="3">
                                            <p:txEl>
                                              <p:pRg st="8" end="8"/>
                                            </p:txEl>
                                          </p:spTgt>
                                        </p:tgtEl>
                                      </p:cBhvr>
                                    </p:animEffect>
                                  </p:childTnLst>
                                </p:cTn>
                              </p:par>
                              <p:par>
                                <p:cTn id="93" presetID="53" presetClass="entr" presetSubtype="16" fill="hold" nodeType="withEffect">
                                  <p:stCondLst>
                                    <p:cond delay="0"/>
                                  </p:stCondLst>
                                  <p:childTnLst>
                                    <p:set>
                                      <p:cBhvr>
                                        <p:cTn id="94" dur="1" fill="hold">
                                          <p:stCondLst>
                                            <p:cond delay="0"/>
                                          </p:stCondLst>
                                        </p:cTn>
                                        <p:tgtEl>
                                          <p:spTgt spid="3">
                                            <p:txEl>
                                              <p:pRg st="9" end="9"/>
                                            </p:txEl>
                                          </p:spTgt>
                                        </p:tgtEl>
                                        <p:attrNameLst>
                                          <p:attrName>style.visibility</p:attrName>
                                        </p:attrNameLst>
                                      </p:cBhvr>
                                      <p:to>
                                        <p:strVal val="visible"/>
                                      </p:to>
                                    </p:set>
                                    <p:anim calcmode="lin" valueType="num">
                                      <p:cBhvr>
                                        <p:cTn id="95" dur="500" fill="hold"/>
                                        <p:tgtEl>
                                          <p:spTgt spid="3">
                                            <p:txEl>
                                              <p:pRg st="9" end="9"/>
                                            </p:txEl>
                                          </p:spTgt>
                                        </p:tgtEl>
                                        <p:attrNameLst>
                                          <p:attrName>ppt_w</p:attrName>
                                        </p:attrNameLst>
                                      </p:cBhvr>
                                      <p:tavLst>
                                        <p:tav tm="0">
                                          <p:val>
                                            <p:fltVal val="0"/>
                                          </p:val>
                                        </p:tav>
                                        <p:tav tm="100000">
                                          <p:val>
                                            <p:strVal val="#ppt_w"/>
                                          </p:val>
                                        </p:tav>
                                      </p:tavLst>
                                    </p:anim>
                                    <p:anim calcmode="lin" valueType="num">
                                      <p:cBhvr>
                                        <p:cTn id="96" dur="500" fill="hold"/>
                                        <p:tgtEl>
                                          <p:spTgt spid="3">
                                            <p:txEl>
                                              <p:pRg st="9" end="9"/>
                                            </p:txEl>
                                          </p:spTgt>
                                        </p:tgtEl>
                                        <p:attrNameLst>
                                          <p:attrName>ppt_h</p:attrName>
                                        </p:attrNameLst>
                                      </p:cBhvr>
                                      <p:tavLst>
                                        <p:tav tm="0">
                                          <p:val>
                                            <p:fltVal val="0"/>
                                          </p:val>
                                        </p:tav>
                                        <p:tav tm="100000">
                                          <p:val>
                                            <p:strVal val="#ppt_h"/>
                                          </p:val>
                                        </p:tav>
                                      </p:tavLst>
                                    </p:anim>
                                    <p:animEffect transition="in" filter="fade">
                                      <p:cBhvr>
                                        <p:cTn id="97" dur="500"/>
                                        <p:tgtEl>
                                          <p:spTgt spid="3">
                                            <p:txEl>
                                              <p:pRg st="9" end="9"/>
                                            </p:txEl>
                                          </p:spTgt>
                                        </p:tgtEl>
                                      </p:cBhvr>
                                    </p:animEffect>
                                  </p:childTnLst>
                                </p:cTn>
                              </p:par>
                              <p:par>
                                <p:cTn id="98" presetID="53" presetClass="entr" presetSubtype="16" fill="hold" nodeType="withEffect">
                                  <p:stCondLst>
                                    <p:cond delay="0"/>
                                  </p:stCondLst>
                                  <p:childTnLst>
                                    <p:set>
                                      <p:cBhvr>
                                        <p:cTn id="99" dur="1" fill="hold">
                                          <p:stCondLst>
                                            <p:cond delay="0"/>
                                          </p:stCondLst>
                                        </p:cTn>
                                        <p:tgtEl>
                                          <p:spTgt spid="3">
                                            <p:txEl>
                                              <p:pRg st="10" end="10"/>
                                            </p:txEl>
                                          </p:spTgt>
                                        </p:tgtEl>
                                        <p:attrNameLst>
                                          <p:attrName>style.visibility</p:attrName>
                                        </p:attrNameLst>
                                      </p:cBhvr>
                                      <p:to>
                                        <p:strVal val="visible"/>
                                      </p:to>
                                    </p:set>
                                    <p:anim calcmode="lin" valueType="num">
                                      <p:cBhvr>
                                        <p:cTn id="100" dur="500" fill="hold"/>
                                        <p:tgtEl>
                                          <p:spTgt spid="3">
                                            <p:txEl>
                                              <p:pRg st="10" end="10"/>
                                            </p:txEl>
                                          </p:spTgt>
                                        </p:tgtEl>
                                        <p:attrNameLst>
                                          <p:attrName>ppt_w</p:attrName>
                                        </p:attrNameLst>
                                      </p:cBhvr>
                                      <p:tavLst>
                                        <p:tav tm="0">
                                          <p:val>
                                            <p:fltVal val="0"/>
                                          </p:val>
                                        </p:tav>
                                        <p:tav tm="100000">
                                          <p:val>
                                            <p:strVal val="#ppt_w"/>
                                          </p:val>
                                        </p:tav>
                                      </p:tavLst>
                                    </p:anim>
                                    <p:anim calcmode="lin" valueType="num">
                                      <p:cBhvr>
                                        <p:cTn id="101" dur="500" fill="hold"/>
                                        <p:tgtEl>
                                          <p:spTgt spid="3">
                                            <p:txEl>
                                              <p:pRg st="10" end="10"/>
                                            </p:txEl>
                                          </p:spTgt>
                                        </p:tgtEl>
                                        <p:attrNameLst>
                                          <p:attrName>ppt_h</p:attrName>
                                        </p:attrNameLst>
                                      </p:cBhvr>
                                      <p:tavLst>
                                        <p:tav tm="0">
                                          <p:val>
                                            <p:fltVal val="0"/>
                                          </p:val>
                                        </p:tav>
                                        <p:tav tm="100000">
                                          <p:val>
                                            <p:strVal val="#ppt_h"/>
                                          </p:val>
                                        </p:tav>
                                      </p:tavLst>
                                    </p:anim>
                                    <p:animEffect transition="in" filter="fade">
                                      <p:cBhvr>
                                        <p:cTn id="102"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objekt pre obsah 2"/>
          <p:cNvSpPr>
            <a:spLocks noGrp="1"/>
          </p:cNvSpPr>
          <p:nvPr>
            <p:ph idx="1"/>
          </p:nvPr>
        </p:nvSpPr>
        <p:spPr>
          <a:xfrm>
            <a:off x="395537" y="1124743"/>
            <a:ext cx="8317456" cy="5065141"/>
          </a:xfrm>
        </p:spPr>
        <p:txBody>
          <a:bodyPr/>
          <a:lstStyle/>
          <a:p>
            <a:pPr marL="0" indent="0" algn="ctr">
              <a:buNone/>
            </a:pPr>
            <a:r>
              <a:rPr lang="sk-SK" sz="1800" i="1" dirty="0">
                <a:solidFill>
                  <a:schemeClr val="tx1"/>
                </a:solidFill>
                <a:effectLst>
                  <a:outerShdw blurRad="38100" dist="38100" dir="2700000" algn="tl">
                    <a:srgbClr val="000000">
                      <a:alpha val="43137"/>
                    </a:srgbClr>
                  </a:outerShdw>
                </a:effectLst>
                <a:latin typeface="+mj-lt"/>
              </a:rPr>
              <a:t>Aktivita </a:t>
            </a:r>
            <a:r>
              <a:rPr lang="sk-SK" sz="1800" i="1" dirty="0" smtClean="0">
                <a:solidFill>
                  <a:schemeClr val="tx1"/>
                </a:solidFill>
                <a:effectLst>
                  <a:outerShdw blurRad="38100" dist="38100" dir="2700000" algn="tl">
                    <a:srgbClr val="000000">
                      <a:alpha val="43137"/>
                    </a:srgbClr>
                  </a:outerShdw>
                </a:effectLst>
                <a:latin typeface="+mj-lt"/>
              </a:rPr>
              <a:t>2 </a:t>
            </a:r>
            <a:r>
              <a:rPr lang="sk-SK" sz="1800" i="1" dirty="0">
                <a:solidFill>
                  <a:schemeClr val="tx1"/>
                </a:solidFill>
                <a:effectLst>
                  <a:outerShdw blurRad="38100" dist="38100" dir="2700000" algn="tl">
                    <a:srgbClr val="000000">
                      <a:alpha val="43137"/>
                    </a:srgbClr>
                  </a:outerShdw>
                </a:effectLst>
                <a:latin typeface="+mj-lt"/>
              </a:rPr>
              <a:t>Modernizácia existujúcich </a:t>
            </a:r>
            <a:r>
              <a:rPr lang="sk-SK" sz="1800" i="1" dirty="0" err="1">
                <a:solidFill>
                  <a:schemeClr val="tx1"/>
                </a:solidFill>
                <a:effectLst>
                  <a:outerShdw blurRad="38100" dist="38100" dir="2700000" algn="tl">
                    <a:srgbClr val="000000">
                      <a:alpha val="43137"/>
                    </a:srgbClr>
                  </a:outerShdw>
                </a:effectLst>
                <a:latin typeface="+mj-lt"/>
              </a:rPr>
              <a:t>akvakultúrnych</a:t>
            </a:r>
            <a:r>
              <a:rPr lang="sk-SK" sz="1800" i="1" dirty="0">
                <a:solidFill>
                  <a:schemeClr val="tx1"/>
                </a:solidFill>
                <a:effectLst>
                  <a:outerShdw blurRad="38100" dist="38100" dir="2700000" algn="tl">
                    <a:srgbClr val="000000">
                      <a:alpha val="43137"/>
                    </a:srgbClr>
                  </a:outerShdw>
                </a:effectLst>
                <a:latin typeface="+mj-lt"/>
              </a:rPr>
              <a:t> prevádzok </a:t>
            </a:r>
            <a:r>
              <a:rPr lang="sk-SK" sz="1800" i="1" dirty="0" smtClean="0">
                <a:solidFill>
                  <a:schemeClr val="tx1"/>
                </a:solidFill>
                <a:effectLst>
                  <a:outerShdw blurRad="38100" dist="38100" dir="2700000" algn="tl">
                    <a:srgbClr val="000000">
                      <a:alpha val="43137"/>
                    </a:srgbClr>
                  </a:outerShdw>
                </a:effectLst>
                <a:latin typeface="+mj-lt"/>
              </a:rPr>
              <a:t>                                                                       (</a:t>
            </a:r>
            <a:r>
              <a:rPr lang="sk-SK" sz="1600" i="1" dirty="0" smtClean="0">
                <a:solidFill>
                  <a:schemeClr val="tx1"/>
                </a:solidFill>
                <a:effectLst>
                  <a:outerShdw blurRad="38100" dist="38100" dir="2700000" algn="tl">
                    <a:srgbClr val="000000">
                      <a:alpha val="43137"/>
                    </a:srgbClr>
                  </a:outerShdw>
                </a:effectLst>
                <a:latin typeface="+mn-lt"/>
                <a:cs typeface="Sakkal Majalla" pitchFamily="2" charset="-78"/>
              </a:rPr>
              <a:t>4 195 403 EUR </a:t>
            </a:r>
            <a:r>
              <a:rPr lang="sk-SK" sz="1600" i="1" dirty="0">
                <a:solidFill>
                  <a:schemeClr val="tx1"/>
                </a:solidFill>
                <a:effectLst>
                  <a:outerShdw blurRad="38100" dist="38100" dir="2700000" algn="tl">
                    <a:srgbClr val="000000">
                      <a:alpha val="43137"/>
                    </a:srgbClr>
                  </a:outerShdw>
                </a:effectLst>
                <a:latin typeface="+mn-lt"/>
                <a:cs typeface="Sakkal Majalla" pitchFamily="2" charset="-78"/>
              </a:rPr>
              <a:t>– indikatívny rozpočet, </a:t>
            </a:r>
            <a:r>
              <a:rPr lang="sk-SK" sz="1600" i="1" dirty="0" smtClean="0">
                <a:solidFill>
                  <a:schemeClr val="accent6"/>
                </a:solidFill>
                <a:effectLst>
                  <a:outerShdw blurRad="38100" dist="38100" dir="2700000" algn="tl">
                    <a:srgbClr val="000000">
                      <a:alpha val="43137"/>
                    </a:srgbClr>
                  </a:outerShdw>
                </a:effectLst>
                <a:latin typeface="+mn-lt"/>
                <a:cs typeface="Sakkal Majalla" pitchFamily="2" charset="-78"/>
              </a:rPr>
              <a:t>4 195 403 EUR </a:t>
            </a:r>
            <a:r>
              <a:rPr lang="sk-SK" sz="1600" i="1" dirty="0">
                <a:solidFill>
                  <a:schemeClr val="accent6"/>
                </a:solidFill>
                <a:effectLst>
                  <a:outerShdw blurRad="38100" dist="38100" dir="2700000" algn="tl">
                    <a:srgbClr val="000000">
                      <a:alpha val="43137"/>
                    </a:srgbClr>
                  </a:outerShdw>
                </a:effectLst>
                <a:latin typeface="+mn-lt"/>
                <a:cs typeface="Sakkal Majalla" pitchFamily="2" charset="-78"/>
              </a:rPr>
              <a:t>vo vyhlásenej výzve</a:t>
            </a:r>
            <a:r>
              <a:rPr lang="sk-SK" sz="1800" i="1" dirty="0" smtClean="0">
                <a:solidFill>
                  <a:schemeClr val="tx1"/>
                </a:solidFill>
                <a:effectLst>
                  <a:outerShdw blurRad="38100" dist="38100" dir="2700000" algn="tl">
                    <a:srgbClr val="000000">
                      <a:alpha val="43137"/>
                    </a:srgbClr>
                  </a:outerShdw>
                </a:effectLst>
                <a:latin typeface="+mj-lt"/>
              </a:rPr>
              <a:t>)</a:t>
            </a:r>
          </a:p>
          <a:p>
            <a:pPr marL="0" indent="0" algn="just">
              <a:spcBef>
                <a:spcPts val="0"/>
              </a:spcBef>
              <a:buNone/>
            </a:pPr>
            <a:endParaRPr lang="sk-SK" sz="1400" b="1" i="1" dirty="0" smtClean="0">
              <a:solidFill>
                <a:schemeClr val="tx1"/>
              </a:solidFill>
              <a:latin typeface="+mj-lt"/>
            </a:endParaRPr>
          </a:p>
          <a:p>
            <a:pPr marL="0" indent="0" algn="just">
              <a:spcBef>
                <a:spcPts val="0"/>
              </a:spcBef>
              <a:buNone/>
            </a:pPr>
            <a:r>
              <a:rPr lang="sk-SK" sz="1400" b="1" i="1" dirty="0" smtClean="0">
                <a:solidFill>
                  <a:schemeClr val="tx1"/>
                </a:solidFill>
                <a:latin typeface="+mj-lt"/>
              </a:rPr>
              <a:t>Výška </a:t>
            </a:r>
            <a:r>
              <a:rPr lang="sk-SK" sz="1400" b="1" i="1" dirty="0">
                <a:solidFill>
                  <a:schemeClr val="tx1"/>
                </a:solidFill>
                <a:latin typeface="+mj-lt"/>
              </a:rPr>
              <a:t>príspevku:</a:t>
            </a:r>
            <a:r>
              <a:rPr lang="sk-SK" sz="1400" b="1" dirty="0">
                <a:solidFill>
                  <a:schemeClr val="tx1"/>
                </a:solidFill>
                <a:latin typeface="+mj-lt"/>
              </a:rPr>
              <a:t> </a:t>
            </a:r>
          </a:p>
          <a:p>
            <a:pPr algn="just">
              <a:spcBef>
                <a:spcPts val="0"/>
              </a:spcBef>
            </a:pPr>
            <a:r>
              <a:rPr lang="sk-SK" sz="1400" dirty="0" smtClean="0">
                <a:solidFill>
                  <a:schemeClr val="tx1"/>
                </a:solidFill>
                <a:latin typeface="+mj-lt"/>
              </a:rPr>
              <a:t>min. </a:t>
            </a:r>
            <a:r>
              <a:rPr lang="sk-SK" sz="1400" b="1" dirty="0">
                <a:solidFill>
                  <a:srgbClr val="FF0000"/>
                </a:solidFill>
                <a:latin typeface="+mj-lt"/>
              </a:rPr>
              <a:t>2 500 € - 400.000 € </a:t>
            </a:r>
            <a:r>
              <a:rPr lang="sk-SK" sz="1400" dirty="0">
                <a:solidFill>
                  <a:schemeClr val="tx1"/>
                </a:solidFill>
                <a:latin typeface="+mj-lt"/>
              </a:rPr>
              <a:t>– MSP (t.j. 50% z celkových oprávnených výdavkov) </a:t>
            </a:r>
            <a:r>
              <a:rPr lang="sk-SK" sz="1400" b="1" dirty="0">
                <a:solidFill>
                  <a:srgbClr val="FF0000"/>
                </a:solidFill>
                <a:latin typeface="+mj-lt"/>
              </a:rPr>
              <a:t>400.000€ NFP / 800.000€</a:t>
            </a:r>
          </a:p>
          <a:p>
            <a:pPr algn="just">
              <a:spcBef>
                <a:spcPts val="0"/>
              </a:spcBef>
              <a:spcAft>
                <a:spcPts val="1200"/>
              </a:spcAft>
            </a:pPr>
            <a:r>
              <a:rPr lang="sk-SK" sz="1400" dirty="0" smtClean="0">
                <a:solidFill>
                  <a:schemeClr val="tx1"/>
                </a:solidFill>
                <a:latin typeface="+mj-lt"/>
              </a:rPr>
              <a:t>min. </a:t>
            </a:r>
            <a:r>
              <a:rPr lang="sk-SK" sz="1400" b="1" dirty="0">
                <a:solidFill>
                  <a:srgbClr val="FF0000"/>
                </a:solidFill>
                <a:latin typeface="+mj-lt"/>
              </a:rPr>
              <a:t>1</a:t>
            </a:r>
            <a:r>
              <a:rPr lang="sk-SK" sz="1400" b="1" dirty="0" smtClean="0">
                <a:solidFill>
                  <a:srgbClr val="FF0000"/>
                </a:solidFill>
                <a:latin typeface="+mj-lt"/>
              </a:rPr>
              <a:t> </a:t>
            </a:r>
            <a:r>
              <a:rPr lang="sk-SK" sz="1400" b="1" dirty="0">
                <a:solidFill>
                  <a:srgbClr val="FF0000"/>
                </a:solidFill>
                <a:latin typeface="+mj-lt"/>
              </a:rPr>
              <a:t>500 € - 240.000 € </a:t>
            </a:r>
            <a:r>
              <a:rPr lang="sk-SK" sz="1400" dirty="0">
                <a:solidFill>
                  <a:schemeClr val="tx1"/>
                </a:solidFill>
                <a:latin typeface="+mj-lt"/>
              </a:rPr>
              <a:t>– ostatné podniky (t.j. 30% z celkových oprávnených výdavkov) </a:t>
            </a:r>
            <a:endParaRPr lang="sk-SK" sz="1600" i="1" dirty="0" smtClean="0">
              <a:solidFill>
                <a:schemeClr val="tx1"/>
              </a:solidFill>
              <a:latin typeface="+mj-lt"/>
            </a:endParaRPr>
          </a:p>
          <a:p>
            <a:pPr algn="just"/>
            <a:r>
              <a:rPr lang="sk-SK" sz="1600" i="1" dirty="0" smtClean="0">
                <a:solidFill>
                  <a:srgbClr val="0000FF"/>
                </a:solidFill>
                <a:latin typeface="+mj-lt"/>
              </a:rPr>
              <a:t>Investície </a:t>
            </a:r>
            <a:r>
              <a:rPr lang="sk-SK" sz="1600" i="1" dirty="0">
                <a:solidFill>
                  <a:srgbClr val="0000FF"/>
                </a:solidFill>
                <a:latin typeface="+mj-lt"/>
              </a:rPr>
              <a:t>do rozšírenia, rekonštrukcie a modernizácie </a:t>
            </a:r>
            <a:r>
              <a:rPr lang="sk-SK" sz="1600" i="1" dirty="0">
                <a:solidFill>
                  <a:schemeClr val="tx1"/>
                </a:solidFill>
                <a:latin typeface="+mj-lt"/>
              </a:rPr>
              <a:t>existujúcich </a:t>
            </a:r>
            <a:r>
              <a:rPr lang="sk-SK" sz="1600" i="1" dirty="0" err="1">
                <a:solidFill>
                  <a:schemeClr val="tx1"/>
                </a:solidFill>
                <a:latin typeface="+mj-lt"/>
              </a:rPr>
              <a:t>akvakultúrnych</a:t>
            </a:r>
            <a:r>
              <a:rPr lang="sk-SK" sz="1600" i="1" dirty="0">
                <a:solidFill>
                  <a:schemeClr val="tx1"/>
                </a:solidFill>
                <a:latin typeface="+mj-lt"/>
              </a:rPr>
              <a:t> prevádzok využívaných na hospodársky chov </a:t>
            </a:r>
            <a:r>
              <a:rPr lang="sk-SK" sz="1600" i="1" dirty="0" smtClean="0">
                <a:solidFill>
                  <a:schemeClr val="tx1"/>
                </a:solidFill>
                <a:latin typeface="+mj-lt"/>
              </a:rPr>
              <a:t>rýb.</a:t>
            </a:r>
            <a:r>
              <a:rPr lang="sk-SK" sz="1600" dirty="0" smtClean="0">
                <a:solidFill>
                  <a:schemeClr val="tx1"/>
                </a:solidFill>
                <a:latin typeface="+mj-lt"/>
              </a:rPr>
              <a:t> </a:t>
            </a:r>
            <a:endParaRPr lang="sk-SK" sz="1600" dirty="0">
              <a:solidFill>
                <a:schemeClr val="tx1"/>
              </a:solidFill>
              <a:latin typeface="+mj-lt"/>
            </a:endParaRPr>
          </a:p>
          <a:p>
            <a:pPr algn="just"/>
            <a:r>
              <a:rPr lang="sk-SK" sz="1600" i="1" dirty="0">
                <a:solidFill>
                  <a:schemeClr val="tx1"/>
                </a:solidFill>
                <a:latin typeface="+mj-lt"/>
              </a:rPr>
              <a:t>Investície súvisiace s obstaraním nových </a:t>
            </a:r>
            <a:r>
              <a:rPr lang="sk-SK" sz="1600" dirty="0">
                <a:solidFill>
                  <a:schemeClr val="tx1"/>
                </a:solidFill>
                <a:latin typeface="+mj-lt"/>
              </a:rPr>
              <a:t>pracovných strojov, technologických zariadení</a:t>
            </a:r>
            <a:r>
              <a:rPr lang="sk-SK" sz="1600" i="1" dirty="0">
                <a:solidFill>
                  <a:schemeClr val="tx1"/>
                </a:solidFill>
                <a:latin typeface="+mj-lt"/>
              </a:rPr>
              <a:t> </a:t>
            </a:r>
            <a:r>
              <a:rPr lang="sk-SK" sz="1600" dirty="0">
                <a:solidFill>
                  <a:schemeClr val="tx1"/>
                </a:solidFill>
                <a:latin typeface="+mj-lt"/>
              </a:rPr>
              <a:t>(okrem </a:t>
            </a:r>
            <a:r>
              <a:rPr lang="sk-SK" sz="1600" dirty="0" err="1">
                <a:solidFill>
                  <a:schemeClr val="tx1"/>
                </a:solidFill>
                <a:latin typeface="+mj-lt"/>
              </a:rPr>
              <a:t>recirkulačných</a:t>
            </a:r>
            <a:r>
              <a:rPr lang="sk-SK" sz="1600" dirty="0">
                <a:solidFill>
                  <a:schemeClr val="tx1"/>
                </a:solidFill>
                <a:latin typeface="+mj-lt"/>
              </a:rPr>
              <a:t> systémov), prístrojov, počítačového vybavenia (vrátane softvéru) </a:t>
            </a:r>
            <a:r>
              <a:rPr lang="sk-SK" sz="1600" dirty="0" smtClean="0">
                <a:solidFill>
                  <a:schemeClr val="tx1"/>
                </a:solidFill>
                <a:latin typeface="+mj-lt"/>
              </a:rPr>
              <a:t>a rybárskeho </a:t>
            </a:r>
            <a:r>
              <a:rPr lang="sk-SK" sz="1600" dirty="0">
                <a:solidFill>
                  <a:schemeClr val="tx1"/>
                </a:solidFill>
                <a:latin typeface="+mj-lt"/>
              </a:rPr>
              <a:t>náradia, využívaných pre hospodársky chov rýb. </a:t>
            </a:r>
          </a:p>
          <a:p>
            <a:pPr algn="just"/>
            <a:r>
              <a:rPr lang="sk-SK" sz="1600" i="1" dirty="0">
                <a:solidFill>
                  <a:schemeClr val="tx1"/>
                </a:solidFill>
                <a:latin typeface="+mj-lt"/>
              </a:rPr>
              <a:t>Investície súvisiace s modernizáciou existujúcich</a:t>
            </a:r>
            <a:r>
              <a:rPr lang="sk-SK" sz="1600" dirty="0">
                <a:solidFill>
                  <a:schemeClr val="tx1"/>
                </a:solidFill>
                <a:latin typeface="+mj-lt"/>
              </a:rPr>
              <a:t> pracovných strojov, technologických zariadení, prístrojov a počítačového vybavenia (vrátane softvéru), využívaných pre hospodársky chov rýb. </a:t>
            </a:r>
            <a:endParaRPr lang="sk-SK" sz="1600" dirty="0" smtClean="0">
              <a:solidFill>
                <a:schemeClr val="tx1"/>
              </a:solidFill>
              <a:latin typeface="+mj-lt"/>
            </a:endParaRPr>
          </a:p>
          <a:p>
            <a:pPr algn="just"/>
            <a:r>
              <a:rPr lang="sk-SK" sz="1600" i="1" dirty="0" smtClean="0">
                <a:solidFill>
                  <a:schemeClr val="tx1"/>
                </a:solidFill>
                <a:latin typeface="+mj-lt"/>
              </a:rPr>
              <a:t>Investície súvisiace s obstaraním dopravných prostriedkov</a:t>
            </a:r>
            <a:r>
              <a:rPr lang="sk-SK" sz="1600" dirty="0" smtClean="0">
                <a:solidFill>
                  <a:schemeClr val="tx1"/>
                </a:solidFill>
                <a:latin typeface="+mj-lt"/>
              </a:rPr>
              <a:t> využívaných na prepravu produktov </a:t>
            </a:r>
            <a:r>
              <a:rPr lang="sk-SK" sz="1600" dirty="0" err="1" smtClean="0">
                <a:solidFill>
                  <a:schemeClr val="tx1"/>
                </a:solidFill>
                <a:latin typeface="+mj-lt"/>
              </a:rPr>
              <a:t>akvakultúry</a:t>
            </a:r>
            <a:r>
              <a:rPr lang="sk-SK" sz="1600" dirty="0" smtClean="0">
                <a:solidFill>
                  <a:schemeClr val="tx1"/>
                </a:solidFill>
                <a:latin typeface="+mj-lt"/>
              </a:rPr>
              <a:t> alebo na uvádzanie týchto produktov na trh prijímateľom (Pod pojmom dopravné prostriedky sa myslia vozidlá, bližšie špecifikované v Príručke k oprávnenosti výdavkov).</a:t>
            </a:r>
            <a:endParaRPr lang="sk-SK" sz="1400" b="1" i="1" dirty="0" smtClean="0">
              <a:solidFill>
                <a:schemeClr val="tx1"/>
              </a:solidFill>
              <a:latin typeface="+mj-lt"/>
            </a:endParaRPr>
          </a:p>
          <a:p>
            <a:pPr marL="0" indent="0" algn="just">
              <a:spcBef>
                <a:spcPts val="1200"/>
              </a:spcBef>
              <a:buNone/>
            </a:pPr>
            <a:r>
              <a:rPr lang="sk-SK" sz="1400" b="1" i="1" dirty="0" smtClean="0">
                <a:solidFill>
                  <a:schemeClr val="tx1"/>
                </a:solidFill>
                <a:latin typeface="+mj-lt"/>
              </a:rPr>
              <a:t>Oprávnení </a:t>
            </a:r>
            <a:r>
              <a:rPr lang="sk-SK" sz="1400" b="1" i="1" dirty="0">
                <a:solidFill>
                  <a:schemeClr val="tx1"/>
                </a:solidFill>
                <a:latin typeface="+mj-lt"/>
              </a:rPr>
              <a:t>žiadatelia:</a:t>
            </a:r>
            <a:r>
              <a:rPr lang="sk-SK" sz="1400" b="1" dirty="0">
                <a:solidFill>
                  <a:schemeClr val="tx1"/>
                </a:solidFill>
                <a:latin typeface="+mj-lt"/>
              </a:rPr>
              <a:t> </a:t>
            </a:r>
          </a:p>
          <a:p>
            <a:pPr algn="just">
              <a:spcBef>
                <a:spcPts val="0"/>
              </a:spcBef>
            </a:pPr>
            <a:r>
              <a:rPr lang="sk-SK" sz="1600" dirty="0">
                <a:solidFill>
                  <a:schemeClr val="tx1"/>
                </a:solidFill>
                <a:latin typeface="+mj-lt"/>
              </a:rPr>
              <a:t>FO a PO podnikajúce v oblasti </a:t>
            </a:r>
            <a:r>
              <a:rPr lang="sk-SK" sz="1600" dirty="0" err="1">
                <a:solidFill>
                  <a:schemeClr val="tx1"/>
                </a:solidFill>
                <a:latin typeface="+mj-lt"/>
              </a:rPr>
              <a:t>akvakultúry</a:t>
            </a:r>
            <a:r>
              <a:rPr lang="sk-SK" sz="1600" dirty="0">
                <a:solidFill>
                  <a:schemeClr val="tx1"/>
                </a:solidFill>
                <a:latin typeface="+mj-lt"/>
              </a:rPr>
              <a:t> - (ukončený minimálne jeden účtovný rok) v čase predloženia </a:t>
            </a:r>
            <a:r>
              <a:rPr lang="sk-SK" sz="1600" dirty="0" err="1">
                <a:solidFill>
                  <a:schemeClr val="tx1"/>
                </a:solidFill>
                <a:latin typeface="+mj-lt"/>
              </a:rPr>
              <a:t>ŽoNFP</a:t>
            </a:r>
            <a:r>
              <a:rPr lang="sk-SK" sz="1600" dirty="0">
                <a:solidFill>
                  <a:schemeClr val="tx1"/>
                </a:solidFill>
                <a:latin typeface="+mj-lt"/>
              </a:rPr>
              <a:t>.</a:t>
            </a:r>
          </a:p>
        </p:txBody>
      </p:sp>
      <p:pic>
        <p:nvPicPr>
          <p:cNvPr id="4" name="Picture 2" descr="C:\Users\kamil.huslica\Desktop\oprh\logo OPRH\fishes\logo OPRH 2014-2020_verzia 10.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81987" y="6189885"/>
            <a:ext cx="862013" cy="858838"/>
          </a:xfrm>
          <a:prstGeom prst="rect">
            <a:avLst/>
          </a:prstGeom>
          <a:noFill/>
          <a:extLst>
            <a:ext uri="{909E8E84-426E-40DD-AFC4-6F175D3DCCD1}">
              <a14:hiddenFill xmlns:a14="http://schemas.microsoft.com/office/drawing/2010/main">
                <a:solidFill>
                  <a:srgbClr val="FFFFFF"/>
                </a:solidFill>
              </a14:hiddenFill>
            </a:ext>
          </a:extLst>
        </p:spPr>
      </p:pic>
      <p:sp>
        <p:nvSpPr>
          <p:cNvPr id="5" name="BlokTextu 4"/>
          <p:cNvSpPr txBox="1"/>
          <p:nvPr/>
        </p:nvSpPr>
        <p:spPr>
          <a:xfrm>
            <a:off x="323528" y="-27384"/>
            <a:ext cx="8496944" cy="1323439"/>
          </a:xfrm>
          <a:prstGeom prst="rect">
            <a:avLst/>
          </a:prstGeom>
          <a:noFill/>
        </p:spPr>
        <p:txBody>
          <a:bodyPr wrap="square" rtlCol="0">
            <a:spAutoFit/>
          </a:bodyPr>
          <a:lstStyle/>
          <a:p>
            <a:pPr algn="ctr"/>
            <a:r>
              <a:rPr lang="sk-SK" sz="2400" b="1" dirty="0">
                <a:effectLst>
                  <a:outerShdw blurRad="38100" dist="38100" dir="2700000" algn="tl">
                    <a:srgbClr val="000000">
                      <a:alpha val="43137"/>
                    </a:srgbClr>
                  </a:outerShdw>
                </a:effectLst>
              </a:rPr>
              <a:t>Opatrenia a podporované aktivity </a:t>
            </a:r>
            <a:endParaRPr lang="sk-SK" sz="2400" b="1" dirty="0" smtClean="0">
              <a:effectLst>
                <a:outerShdw blurRad="38100" dist="38100" dir="2700000" algn="tl">
                  <a:srgbClr val="000000">
                    <a:alpha val="43137"/>
                  </a:srgbClr>
                </a:outerShdw>
              </a:effectLst>
            </a:endParaRPr>
          </a:p>
          <a:p>
            <a:pPr algn="ctr"/>
            <a:r>
              <a:rPr lang="sk-SK" sz="2000" b="1" dirty="0" smtClean="0">
                <a:effectLst>
                  <a:outerShdw blurRad="38100" dist="38100" dir="2700000" algn="tl">
                    <a:srgbClr val="000000">
                      <a:alpha val="43137"/>
                    </a:srgbClr>
                  </a:outerShdw>
                </a:effectLst>
              </a:rPr>
              <a:t>v </a:t>
            </a:r>
            <a:r>
              <a:rPr lang="sk-SK" sz="2000" b="1" dirty="0">
                <a:effectLst>
                  <a:outerShdw blurRad="38100" dist="38100" dir="2700000" algn="tl">
                    <a:srgbClr val="000000">
                      <a:alpha val="43137"/>
                    </a:srgbClr>
                  </a:outerShdw>
                </a:effectLst>
              </a:rPr>
              <a:t>rámci Operačného programu Rybné hospodárstvo 2014 – 2020</a:t>
            </a:r>
          </a:p>
          <a:p>
            <a:pPr algn="ctr"/>
            <a:r>
              <a:rPr lang="sk-SK" b="1" u="sng" dirty="0">
                <a:cs typeface="Sakkal Majalla" pitchFamily="2" charset="-78"/>
              </a:rPr>
              <a:t>Opatrenie </a:t>
            </a:r>
            <a:r>
              <a:rPr lang="sk-SK" b="1" u="sng" dirty="0">
                <a:solidFill>
                  <a:srgbClr val="FF0000"/>
                </a:solidFill>
                <a:cs typeface="Sakkal Majalla" pitchFamily="2" charset="-78"/>
              </a:rPr>
              <a:t>2.2.1</a:t>
            </a:r>
            <a:r>
              <a:rPr lang="sk-SK" b="1" u="sng" dirty="0">
                <a:cs typeface="Sakkal Majalla" pitchFamily="2" charset="-78"/>
              </a:rPr>
              <a:t> Produktívne investície do </a:t>
            </a:r>
            <a:r>
              <a:rPr lang="sk-SK" b="1" u="sng" dirty="0" err="1">
                <a:cs typeface="Sakkal Majalla" pitchFamily="2" charset="-78"/>
              </a:rPr>
              <a:t>akvakultúry</a:t>
            </a:r>
            <a:endParaRPr lang="sk-SK" b="1" u="sng" dirty="0">
              <a:cs typeface="Sakkal Majalla" pitchFamily="2" charset="-78"/>
            </a:endParaRPr>
          </a:p>
          <a:p>
            <a:endParaRPr lang="sk-SK" dirty="0"/>
          </a:p>
        </p:txBody>
      </p:sp>
    </p:spTree>
    <p:extLst>
      <p:ext uri="{BB962C8B-B14F-4D97-AF65-F5344CB8AC3E}">
        <p14:creationId xmlns:p14="http://schemas.microsoft.com/office/powerpoint/2010/main" val="377060785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500"/>
                                        <p:tgtEl>
                                          <p:spTgt spid="5">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barn(inVertical)">
                                      <p:cBhvr>
                                        <p:cTn id="10" dur="500"/>
                                        <p:tgtEl>
                                          <p:spTgt spid="5">
                                            <p:txEl>
                                              <p:pRg st="1" end="1"/>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Effect transition="in" filter="barn(inVertical)">
                                      <p:cBhvr>
                                        <p:cTn id="13" dur="500"/>
                                        <p:tgtEl>
                                          <p:spTgt spid="5">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nodeType="click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 calcmode="lin" valueType="num">
                                      <p:cBhvr>
                                        <p:cTn id="18"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9"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20" dur="500"/>
                                        <p:tgtEl>
                                          <p:spTgt spid="3">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p:cTn id="25"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6"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7" dur="500"/>
                                        <p:tgtEl>
                                          <p:spTgt spid="3">
                                            <p:txEl>
                                              <p:pRg st="2" end="2"/>
                                            </p:txEl>
                                          </p:spTgt>
                                        </p:tgtEl>
                                      </p:cBhvr>
                                    </p:animEffect>
                                  </p:childTnLst>
                                </p:cTn>
                              </p:par>
                              <p:par>
                                <p:cTn id="28" presetID="53" presetClass="entr" presetSubtype="16" fill="hold" nodeType="withEffect">
                                  <p:stCondLst>
                                    <p:cond delay="0"/>
                                  </p:stCondLst>
                                  <p:childTnLst>
                                    <p:set>
                                      <p:cBhvr>
                                        <p:cTn id="29" dur="1" fill="hold">
                                          <p:stCondLst>
                                            <p:cond delay="0"/>
                                          </p:stCondLst>
                                        </p:cTn>
                                        <p:tgtEl>
                                          <p:spTgt spid="3">
                                            <p:txEl>
                                              <p:pRg st="3" end="3"/>
                                            </p:txEl>
                                          </p:spTgt>
                                        </p:tgtEl>
                                        <p:attrNameLst>
                                          <p:attrName>style.visibility</p:attrName>
                                        </p:attrNameLst>
                                      </p:cBhvr>
                                      <p:to>
                                        <p:strVal val="visible"/>
                                      </p:to>
                                    </p:set>
                                    <p:anim calcmode="lin" valueType="num">
                                      <p:cBhvr>
                                        <p:cTn id="30"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1"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2" dur="500"/>
                                        <p:tgtEl>
                                          <p:spTgt spid="3">
                                            <p:txEl>
                                              <p:pRg st="3" end="3"/>
                                            </p:txEl>
                                          </p:spTgt>
                                        </p:tgtEl>
                                      </p:cBhvr>
                                    </p:animEffect>
                                  </p:childTnLst>
                                </p:cTn>
                              </p:par>
                              <p:par>
                                <p:cTn id="33" presetID="53" presetClass="entr" presetSubtype="16" fill="hold" nodeType="with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 calcmode="lin" valueType="num">
                                      <p:cBhvr>
                                        <p:cTn id="35"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3">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2" presetClass="emph" presetSubtype="0" fill="hold" nodeType="clickEffect">
                                  <p:stCondLst>
                                    <p:cond delay="0"/>
                                  </p:stCondLst>
                                  <p:childTnLst>
                                    <p:animRot by="120000">
                                      <p:cBhvr>
                                        <p:cTn id="41" dur="100" fill="hold">
                                          <p:stCondLst>
                                            <p:cond delay="0"/>
                                          </p:stCondLst>
                                        </p:cTn>
                                        <p:tgtEl>
                                          <p:spTgt spid="3">
                                            <p:txEl>
                                              <p:pRg st="2" end="2"/>
                                            </p:txEl>
                                          </p:spTgt>
                                        </p:tgtEl>
                                        <p:attrNameLst>
                                          <p:attrName>r</p:attrName>
                                        </p:attrNameLst>
                                      </p:cBhvr>
                                    </p:animRot>
                                    <p:animRot by="-240000">
                                      <p:cBhvr>
                                        <p:cTn id="42" dur="200" fill="hold">
                                          <p:stCondLst>
                                            <p:cond delay="200"/>
                                          </p:stCondLst>
                                        </p:cTn>
                                        <p:tgtEl>
                                          <p:spTgt spid="3">
                                            <p:txEl>
                                              <p:pRg st="2" end="2"/>
                                            </p:txEl>
                                          </p:spTgt>
                                        </p:tgtEl>
                                        <p:attrNameLst>
                                          <p:attrName>r</p:attrName>
                                        </p:attrNameLst>
                                      </p:cBhvr>
                                    </p:animRot>
                                    <p:animRot by="240000">
                                      <p:cBhvr>
                                        <p:cTn id="43" dur="200" fill="hold">
                                          <p:stCondLst>
                                            <p:cond delay="400"/>
                                          </p:stCondLst>
                                        </p:cTn>
                                        <p:tgtEl>
                                          <p:spTgt spid="3">
                                            <p:txEl>
                                              <p:pRg st="2" end="2"/>
                                            </p:txEl>
                                          </p:spTgt>
                                        </p:tgtEl>
                                        <p:attrNameLst>
                                          <p:attrName>r</p:attrName>
                                        </p:attrNameLst>
                                      </p:cBhvr>
                                    </p:animRot>
                                    <p:animRot by="-240000">
                                      <p:cBhvr>
                                        <p:cTn id="44" dur="200" fill="hold">
                                          <p:stCondLst>
                                            <p:cond delay="600"/>
                                          </p:stCondLst>
                                        </p:cTn>
                                        <p:tgtEl>
                                          <p:spTgt spid="3">
                                            <p:txEl>
                                              <p:pRg st="2" end="2"/>
                                            </p:txEl>
                                          </p:spTgt>
                                        </p:tgtEl>
                                        <p:attrNameLst>
                                          <p:attrName>r</p:attrName>
                                        </p:attrNameLst>
                                      </p:cBhvr>
                                    </p:animRot>
                                    <p:animRot by="120000">
                                      <p:cBhvr>
                                        <p:cTn id="45" dur="200" fill="hold">
                                          <p:stCondLst>
                                            <p:cond delay="800"/>
                                          </p:stCondLst>
                                        </p:cTn>
                                        <p:tgtEl>
                                          <p:spTgt spid="3">
                                            <p:txEl>
                                              <p:pRg st="2" end="2"/>
                                            </p:txEl>
                                          </p:spTgt>
                                        </p:tgtEl>
                                        <p:attrNameLst>
                                          <p:attrName>r</p:attrName>
                                        </p:attrNameLst>
                                      </p:cBhvr>
                                    </p:animRot>
                                  </p:childTnLst>
                                </p:cTn>
                              </p:par>
                              <p:par>
                                <p:cTn id="46" presetID="32" presetClass="emph" presetSubtype="0" fill="hold" nodeType="withEffect">
                                  <p:stCondLst>
                                    <p:cond delay="0"/>
                                  </p:stCondLst>
                                  <p:childTnLst>
                                    <p:animRot by="120000">
                                      <p:cBhvr>
                                        <p:cTn id="47" dur="100" fill="hold">
                                          <p:stCondLst>
                                            <p:cond delay="0"/>
                                          </p:stCondLst>
                                        </p:cTn>
                                        <p:tgtEl>
                                          <p:spTgt spid="3">
                                            <p:txEl>
                                              <p:pRg st="3" end="3"/>
                                            </p:txEl>
                                          </p:spTgt>
                                        </p:tgtEl>
                                        <p:attrNameLst>
                                          <p:attrName>r</p:attrName>
                                        </p:attrNameLst>
                                      </p:cBhvr>
                                    </p:animRot>
                                    <p:animRot by="-240000">
                                      <p:cBhvr>
                                        <p:cTn id="48" dur="200" fill="hold">
                                          <p:stCondLst>
                                            <p:cond delay="200"/>
                                          </p:stCondLst>
                                        </p:cTn>
                                        <p:tgtEl>
                                          <p:spTgt spid="3">
                                            <p:txEl>
                                              <p:pRg st="3" end="3"/>
                                            </p:txEl>
                                          </p:spTgt>
                                        </p:tgtEl>
                                        <p:attrNameLst>
                                          <p:attrName>r</p:attrName>
                                        </p:attrNameLst>
                                      </p:cBhvr>
                                    </p:animRot>
                                    <p:animRot by="240000">
                                      <p:cBhvr>
                                        <p:cTn id="49" dur="200" fill="hold">
                                          <p:stCondLst>
                                            <p:cond delay="400"/>
                                          </p:stCondLst>
                                        </p:cTn>
                                        <p:tgtEl>
                                          <p:spTgt spid="3">
                                            <p:txEl>
                                              <p:pRg st="3" end="3"/>
                                            </p:txEl>
                                          </p:spTgt>
                                        </p:tgtEl>
                                        <p:attrNameLst>
                                          <p:attrName>r</p:attrName>
                                        </p:attrNameLst>
                                      </p:cBhvr>
                                    </p:animRot>
                                    <p:animRot by="-240000">
                                      <p:cBhvr>
                                        <p:cTn id="50" dur="200" fill="hold">
                                          <p:stCondLst>
                                            <p:cond delay="600"/>
                                          </p:stCondLst>
                                        </p:cTn>
                                        <p:tgtEl>
                                          <p:spTgt spid="3">
                                            <p:txEl>
                                              <p:pRg st="3" end="3"/>
                                            </p:txEl>
                                          </p:spTgt>
                                        </p:tgtEl>
                                        <p:attrNameLst>
                                          <p:attrName>r</p:attrName>
                                        </p:attrNameLst>
                                      </p:cBhvr>
                                    </p:animRot>
                                    <p:animRot by="120000">
                                      <p:cBhvr>
                                        <p:cTn id="51" dur="200" fill="hold">
                                          <p:stCondLst>
                                            <p:cond delay="800"/>
                                          </p:stCondLst>
                                        </p:cTn>
                                        <p:tgtEl>
                                          <p:spTgt spid="3">
                                            <p:txEl>
                                              <p:pRg st="3" end="3"/>
                                            </p:txEl>
                                          </p:spTgt>
                                        </p:tgtEl>
                                        <p:attrNameLst>
                                          <p:attrName>r</p:attrName>
                                        </p:attrNameLst>
                                      </p:cBhvr>
                                    </p:animRot>
                                  </p:childTnLst>
                                </p:cTn>
                              </p:par>
                              <p:par>
                                <p:cTn id="52" presetID="32" presetClass="emph" presetSubtype="0" fill="hold" nodeType="withEffect">
                                  <p:stCondLst>
                                    <p:cond delay="0"/>
                                  </p:stCondLst>
                                  <p:childTnLst>
                                    <p:animRot by="120000">
                                      <p:cBhvr>
                                        <p:cTn id="53" dur="100" fill="hold">
                                          <p:stCondLst>
                                            <p:cond delay="0"/>
                                          </p:stCondLst>
                                        </p:cTn>
                                        <p:tgtEl>
                                          <p:spTgt spid="3">
                                            <p:txEl>
                                              <p:pRg st="4" end="4"/>
                                            </p:txEl>
                                          </p:spTgt>
                                        </p:tgtEl>
                                        <p:attrNameLst>
                                          <p:attrName>r</p:attrName>
                                        </p:attrNameLst>
                                      </p:cBhvr>
                                    </p:animRot>
                                    <p:animRot by="-240000">
                                      <p:cBhvr>
                                        <p:cTn id="54" dur="200" fill="hold">
                                          <p:stCondLst>
                                            <p:cond delay="200"/>
                                          </p:stCondLst>
                                        </p:cTn>
                                        <p:tgtEl>
                                          <p:spTgt spid="3">
                                            <p:txEl>
                                              <p:pRg st="4" end="4"/>
                                            </p:txEl>
                                          </p:spTgt>
                                        </p:tgtEl>
                                        <p:attrNameLst>
                                          <p:attrName>r</p:attrName>
                                        </p:attrNameLst>
                                      </p:cBhvr>
                                    </p:animRot>
                                    <p:animRot by="240000">
                                      <p:cBhvr>
                                        <p:cTn id="55" dur="200" fill="hold">
                                          <p:stCondLst>
                                            <p:cond delay="400"/>
                                          </p:stCondLst>
                                        </p:cTn>
                                        <p:tgtEl>
                                          <p:spTgt spid="3">
                                            <p:txEl>
                                              <p:pRg st="4" end="4"/>
                                            </p:txEl>
                                          </p:spTgt>
                                        </p:tgtEl>
                                        <p:attrNameLst>
                                          <p:attrName>r</p:attrName>
                                        </p:attrNameLst>
                                      </p:cBhvr>
                                    </p:animRot>
                                    <p:animRot by="-240000">
                                      <p:cBhvr>
                                        <p:cTn id="56" dur="200" fill="hold">
                                          <p:stCondLst>
                                            <p:cond delay="600"/>
                                          </p:stCondLst>
                                        </p:cTn>
                                        <p:tgtEl>
                                          <p:spTgt spid="3">
                                            <p:txEl>
                                              <p:pRg st="4" end="4"/>
                                            </p:txEl>
                                          </p:spTgt>
                                        </p:tgtEl>
                                        <p:attrNameLst>
                                          <p:attrName>r</p:attrName>
                                        </p:attrNameLst>
                                      </p:cBhvr>
                                    </p:animRot>
                                    <p:animRot by="120000">
                                      <p:cBhvr>
                                        <p:cTn id="57" dur="200" fill="hold">
                                          <p:stCondLst>
                                            <p:cond delay="800"/>
                                          </p:stCondLst>
                                        </p:cTn>
                                        <p:tgtEl>
                                          <p:spTgt spid="3">
                                            <p:txEl>
                                              <p:pRg st="4" end="4"/>
                                            </p:txEl>
                                          </p:spTgt>
                                        </p:tgtEl>
                                        <p:attrNameLst>
                                          <p:attrName>r</p:attrName>
                                        </p:attrNameLst>
                                      </p:cBhvr>
                                    </p:animRot>
                                  </p:childTnLst>
                                </p:cTn>
                              </p:par>
                            </p:childTnLst>
                          </p:cTn>
                        </p:par>
                      </p:childTnLst>
                    </p:cTn>
                  </p:par>
                  <p:par>
                    <p:cTn id="58" fill="hold">
                      <p:stCondLst>
                        <p:cond delay="indefinite"/>
                      </p:stCondLst>
                      <p:childTnLst>
                        <p:par>
                          <p:cTn id="59" fill="hold">
                            <p:stCondLst>
                              <p:cond delay="0"/>
                            </p:stCondLst>
                            <p:childTnLst>
                              <p:par>
                                <p:cTn id="60" presetID="53" presetClass="entr" presetSubtype="16" fill="hold" nodeType="clickEffect">
                                  <p:stCondLst>
                                    <p:cond delay="0"/>
                                  </p:stCondLst>
                                  <p:childTnLst>
                                    <p:set>
                                      <p:cBhvr>
                                        <p:cTn id="61" dur="1" fill="hold">
                                          <p:stCondLst>
                                            <p:cond delay="0"/>
                                          </p:stCondLst>
                                        </p:cTn>
                                        <p:tgtEl>
                                          <p:spTgt spid="3">
                                            <p:txEl>
                                              <p:pRg st="5" end="5"/>
                                            </p:txEl>
                                          </p:spTgt>
                                        </p:tgtEl>
                                        <p:attrNameLst>
                                          <p:attrName>style.visibility</p:attrName>
                                        </p:attrNameLst>
                                      </p:cBhvr>
                                      <p:to>
                                        <p:strVal val="visible"/>
                                      </p:to>
                                    </p:set>
                                    <p:anim calcmode="lin" valueType="num">
                                      <p:cBhvr>
                                        <p:cTn id="62"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63"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64" dur="500"/>
                                        <p:tgtEl>
                                          <p:spTgt spid="3">
                                            <p:txEl>
                                              <p:pRg st="5" end="5"/>
                                            </p:txEl>
                                          </p:spTgt>
                                        </p:tgtEl>
                                      </p:cBhvr>
                                    </p:animEffect>
                                  </p:childTnLst>
                                </p:cTn>
                              </p:par>
                            </p:childTnLst>
                          </p:cTn>
                        </p:par>
                      </p:childTnLst>
                    </p:cTn>
                  </p:par>
                  <p:par>
                    <p:cTn id="65" fill="hold">
                      <p:stCondLst>
                        <p:cond delay="indefinite"/>
                      </p:stCondLst>
                      <p:childTnLst>
                        <p:par>
                          <p:cTn id="66" fill="hold">
                            <p:stCondLst>
                              <p:cond delay="0"/>
                            </p:stCondLst>
                            <p:childTnLst>
                              <p:par>
                                <p:cTn id="67" presetID="53" presetClass="entr" presetSubtype="16" fill="hold" nodeType="clickEffect">
                                  <p:stCondLst>
                                    <p:cond delay="0"/>
                                  </p:stCondLst>
                                  <p:childTnLst>
                                    <p:set>
                                      <p:cBhvr>
                                        <p:cTn id="68" dur="1" fill="hold">
                                          <p:stCondLst>
                                            <p:cond delay="0"/>
                                          </p:stCondLst>
                                        </p:cTn>
                                        <p:tgtEl>
                                          <p:spTgt spid="3">
                                            <p:txEl>
                                              <p:pRg st="6" end="6"/>
                                            </p:txEl>
                                          </p:spTgt>
                                        </p:tgtEl>
                                        <p:attrNameLst>
                                          <p:attrName>style.visibility</p:attrName>
                                        </p:attrNameLst>
                                      </p:cBhvr>
                                      <p:to>
                                        <p:strVal val="visible"/>
                                      </p:to>
                                    </p:set>
                                    <p:anim calcmode="lin" valueType="num">
                                      <p:cBhvr>
                                        <p:cTn id="69"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70" dur="500" fill="hold"/>
                                        <p:tgtEl>
                                          <p:spTgt spid="3">
                                            <p:txEl>
                                              <p:pRg st="6" end="6"/>
                                            </p:txEl>
                                          </p:spTgt>
                                        </p:tgtEl>
                                        <p:attrNameLst>
                                          <p:attrName>ppt_h</p:attrName>
                                        </p:attrNameLst>
                                      </p:cBhvr>
                                      <p:tavLst>
                                        <p:tav tm="0">
                                          <p:val>
                                            <p:fltVal val="0"/>
                                          </p:val>
                                        </p:tav>
                                        <p:tav tm="100000">
                                          <p:val>
                                            <p:strVal val="#ppt_h"/>
                                          </p:val>
                                        </p:tav>
                                      </p:tavLst>
                                    </p:anim>
                                    <p:animEffect transition="in" filter="fade">
                                      <p:cBhvr>
                                        <p:cTn id="71" dur="500"/>
                                        <p:tgtEl>
                                          <p:spTgt spid="3">
                                            <p:txEl>
                                              <p:pRg st="6" end="6"/>
                                            </p:txEl>
                                          </p:spTgt>
                                        </p:tgtEl>
                                      </p:cBhvr>
                                    </p:animEffect>
                                  </p:childTnLst>
                                </p:cTn>
                              </p:par>
                            </p:childTnLst>
                          </p:cTn>
                        </p:par>
                      </p:childTnLst>
                    </p:cTn>
                  </p:par>
                  <p:par>
                    <p:cTn id="72" fill="hold">
                      <p:stCondLst>
                        <p:cond delay="indefinite"/>
                      </p:stCondLst>
                      <p:childTnLst>
                        <p:par>
                          <p:cTn id="73" fill="hold">
                            <p:stCondLst>
                              <p:cond delay="0"/>
                            </p:stCondLst>
                            <p:childTnLst>
                              <p:par>
                                <p:cTn id="74" presetID="53" presetClass="entr" presetSubtype="16" fill="hold" nodeType="clickEffect">
                                  <p:stCondLst>
                                    <p:cond delay="0"/>
                                  </p:stCondLst>
                                  <p:childTnLst>
                                    <p:set>
                                      <p:cBhvr>
                                        <p:cTn id="75" dur="1" fill="hold">
                                          <p:stCondLst>
                                            <p:cond delay="0"/>
                                          </p:stCondLst>
                                        </p:cTn>
                                        <p:tgtEl>
                                          <p:spTgt spid="3">
                                            <p:txEl>
                                              <p:pRg st="7" end="7"/>
                                            </p:txEl>
                                          </p:spTgt>
                                        </p:tgtEl>
                                        <p:attrNameLst>
                                          <p:attrName>style.visibility</p:attrName>
                                        </p:attrNameLst>
                                      </p:cBhvr>
                                      <p:to>
                                        <p:strVal val="visible"/>
                                      </p:to>
                                    </p:set>
                                    <p:anim calcmode="lin" valueType="num">
                                      <p:cBhvr>
                                        <p:cTn id="76" dur="500" fill="hold"/>
                                        <p:tgtEl>
                                          <p:spTgt spid="3">
                                            <p:txEl>
                                              <p:pRg st="7" end="7"/>
                                            </p:txEl>
                                          </p:spTgt>
                                        </p:tgtEl>
                                        <p:attrNameLst>
                                          <p:attrName>ppt_w</p:attrName>
                                        </p:attrNameLst>
                                      </p:cBhvr>
                                      <p:tavLst>
                                        <p:tav tm="0">
                                          <p:val>
                                            <p:fltVal val="0"/>
                                          </p:val>
                                        </p:tav>
                                        <p:tav tm="100000">
                                          <p:val>
                                            <p:strVal val="#ppt_w"/>
                                          </p:val>
                                        </p:tav>
                                      </p:tavLst>
                                    </p:anim>
                                    <p:anim calcmode="lin" valueType="num">
                                      <p:cBhvr>
                                        <p:cTn id="77" dur="500" fill="hold"/>
                                        <p:tgtEl>
                                          <p:spTgt spid="3">
                                            <p:txEl>
                                              <p:pRg st="7" end="7"/>
                                            </p:txEl>
                                          </p:spTgt>
                                        </p:tgtEl>
                                        <p:attrNameLst>
                                          <p:attrName>ppt_h</p:attrName>
                                        </p:attrNameLst>
                                      </p:cBhvr>
                                      <p:tavLst>
                                        <p:tav tm="0">
                                          <p:val>
                                            <p:fltVal val="0"/>
                                          </p:val>
                                        </p:tav>
                                        <p:tav tm="100000">
                                          <p:val>
                                            <p:strVal val="#ppt_h"/>
                                          </p:val>
                                        </p:tav>
                                      </p:tavLst>
                                    </p:anim>
                                    <p:animEffect transition="in" filter="fade">
                                      <p:cBhvr>
                                        <p:cTn id="78" dur="500"/>
                                        <p:tgtEl>
                                          <p:spTgt spid="3">
                                            <p:txEl>
                                              <p:pRg st="7" end="7"/>
                                            </p:txEl>
                                          </p:spTgt>
                                        </p:tgtEl>
                                      </p:cBhvr>
                                    </p:animEffect>
                                  </p:childTnLst>
                                </p:cTn>
                              </p:par>
                            </p:childTnLst>
                          </p:cTn>
                        </p:par>
                      </p:childTnLst>
                    </p:cTn>
                  </p:par>
                  <p:par>
                    <p:cTn id="79" fill="hold">
                      <p:stCondLst>
                        <p:cond delay="indefinite"/>
                      </p:stCondLst>
                      <p:childTnLst>
                        <p:par>
                          <p:cTn id="80" fill="hold">
                            <p:stCondLst>
                              <p:cond delay="0"/>
                            </p:stCondLst>
                            <p:childTnLst>
                              <p:par>
                                <p:cTn id="81" presetID="53" presetClass="entr" presetSubtype="16" fill="hold" nodeType="clickEffect">
                                  <p:stCondLst>
                                    <p:cond delay="0"/>
                                  </p:stCondLst>
                                  <p:childTnLst>
                                    <p:set>
                                      <p:cBhvr>
                                        <p:cTn id="82" dur="1" fill="hold">
                                          <p:stCondLst>
                                            <p:cond delay="0"/>
                                          </p:stCondLst>
                                        </p:cTn>
                                        <p:tgtEl>
                                          <p:spTgt spid="3">
                                            <p:txEl>
                                              <p:pRg st="8" end="8"/>
                                            </p:txEl>
                                          </p:spTgt>
                                        </p:tgtEl>
                                        <p:attrNameLst>
                                          <p:attrName>style.visibility</p:attrName>
                                        </p:attrNameLst>
                                      </p:cBhvr>
                                      <p:to>
                                        <p:strVal val="visible"/>
                                      </p:to>
                                    </p:set>
                                    <p:anim calcmode="lin" valueType="num">
                                      <p:cBhvr>
                                        <p:cTn id="83" dur="500" fill="hold"/>
                                        <p:tgtEl>
                                          <p:spTgt spid="3">
                                            <p:txEl>
                                              <p:pRg st="8" end="8"/>
                                            </p:txEl>
                                          </p:spTgt>
                                        </p:tgtEl>
                                        <p:attrNameLst>
                                          <p:attrName>ppt_w</p:attrName>
                                        </p:attrNameLst>
                                      </p:cBhvr>
                                      <p:tavLst>
                                        <p:tav tm="0">
                                          <p:val>
                                            <p:fltVal val="0"/>
                                          </p:val>
                                        </p:tav>
                                        <p:tav tm="100000">
                                          <p:val>
                                            <p:strVal val="#ppt_w"/>
                                          </p:val>
                                        </p:tav>
                                      </p:tavLst>
                                    </p:anim>
                                    <p:anim calcmode="lin" valueType="num">
                                      <p:cBhvr>
                                        <p:cTn id="84" dur="500" fill="hold"/>
                                        <p:tgtEl>
                                          <p:spTgt spid="3">
                                            <p:txEl>
                                              <p:pRg st="8" end="8"/>
                                            </p:txEl>
                                          </p:spTgt>
                                        </p:tgtEl>
                                        <p:attrNameLst>
                                          <p:attrName>ppt_h</p:attrName>
                                        </p:attrNameLst>
                                      </p:cBhvr>
                                      <p:tavLst>
                                        <p:tav tm="0">
                                          <p:val>
                                            <p:fltVal val="0"/>
                                          </p:val>
                                        </p:tav>
                                        <p:tav tm="100000">
                                          <p:val>
                                            <p:strVal val="#ppt_h"/>
                                          </p:val>
                                        </p:tav>
                                      </p:tavLst>
                                    </p:anim>
                                    <p:animEffect transition="in" filter="fade">
                                      <p:cBhvr>
                                        <p:cTn id="85" dur="500"/>
                                        <p:tgtEl>
                                          <p:spTgt spid="3">
                                            <p:txEl>
                                              <p:pRg st="8" end="8"/>
                                            </p:txEl>
                                          </p:spTgt>
                                        </p:tgtEl>
                                      </p:cBhvr>
                                    </p:animEffect>
                                  </p:childTnLst>
                                </p:cTn>
                              </p:par>
                            </p:childTnLst>
                          </p:cTn>
                        </p:par>
                      </p:childTnLst>
                    </p:cTn>
                  </p:par>
                  <p:par>
                    <p:cTn id="86" fill="hold">
                      <p:stCondLst>
                        <p:cond delay="indefinite"/>
                      </p:stCondLst>
                      <p:childTnLst>
                        <p:par>
                          <p:cTn id="87" fill="hold">
                            <p:stCondLst>
                              <p:cond delay="0"/>
                            </p:stCondLst>
                            <p:childTnLst>
                              <p:par>
                                <p:cTn id="88" presetID="53" presetClass="entr" presetSubtype="16" fill="hold" nodeType="clickEffect">
                                  <p:stCondLst>
                                    <p:cond delay="0"/>
                                  </p:stCondLst>
                                  <p:childTnLst>
                                    <p:set>
                                      <p:cBhvr>
                                        <p:cTn id="89" dur="1" fill="hold">
                                          <p:stCondLst>
                                            <p:cond delay="0"/>
                                          </p:stCondLst>
                                        </p:cTn>
                                        <p:tgtEl>
                                          <p:spTgt spid="3">
                                            <p:txEl>
                                              <p:pRg st="9" end="9"/>
                                            </p:txEl>
                                          </p:spTgt>
                                        </p:tgtEl>
                                        <p:attrNameLst>
                                          <p:attrName>style.visibility</p:attrName>
                                        </p:attrNameLst>
                                      </p:cBhvr>
                                      <p:to>
                                        <p:strVal val="visible"/>
                                      </p:to>
                                    </p:set>
                                    <p:anim calcmode="lin" valueType="num">
                                      <p:cBhvr>
                                        <p:cTn id="90" dur="500" fill="hold"/>
                                        <p:tgtEl>
                                          <p:spTgt spid="3">
                                            <p:txEl>
                                              <p:pRg st="9" end="9"/>
                                            </p:txEl>
                                          </p:spTgt>
                                        </p:tgtEl>
                                        <p:attrNameLst>
                                          <p:attrName>ppt_w</p:attrName>
                                        </p:attrNameLst>
                                      </p:cBhvr>
                                      <p:tavLst>
                                        <p:tav tm="0">
                                          <p:val>
                                            <p:fltVal val="0"/>
                                          </p:val>
                                        </p:tav>
                                        <p:tav tm="100000">
                                          <p:val>
                                            <p:strVal val="#ppt_w"/>
                                          </p:val>
                                        </p:tav>
                                      </p:tavLst>
                                    </p:anim>
                                    <p:anim calcmode="lin" valueType="num">
                                      <p:cBhvr>
                                        <p:cTn id="91" dur="500" fill="hold"/>
                                        <p:tgtEl>
                                          <p:spTgt spid="3">
                                            <p:txEl>
                                              <p:pRg st="9" end="9"/>
                                            </p:txEl>
                                          </p:spTgt>
                                        </p:tgtEl>
                                        <p:attrNameLst>
                                          <p:attrName>ppt_h</p:attrName>
                                        </p:attrNameLst>
                                      </p:cBhvr>
                                      <p:tavLst>
                                        <p:tav tm="0">
                                          <p:val>
                                            <p:fltVal val="0"/>
                                          </p:val>
                                        </p:tav>
                                        <p:tav tm="100000">
                                          <p:val>
                                            <p:strVal val="#ppt_h"/>
                                          </p:val>
                                        </p:tav>
                                      </p:tavLst>
                                    </p:anim>
                                    <p:animEffect transition="in" filter="fade">
                                      <p:cBhvr>
                                        <p:cTn id="92" dur="500"/>
                                        <p:tgtEl>
                                          <p:spTgt spid="3">
                                            <p:txEl>
                                              <p:pRg st="9" end="9"/>
                                            </p:txEl>
                                          </p:spTgt>
                                        </p:tgtEl>
                                      </p:cBhvr>
                                    </p:animEffect>
                                  </p:childTnLst>
                                </p:cTn>
                              </p:par>
                              <p:par>
                                <p:cTn id="93" presetID="53" presetClass="entr" presetSubtype="16" fill="hold" nodeType="withEffect">
                                  <p:stCondLst>
                                    <p:cond delay="0"/>
                                  </p:stCondLst>
                                  <p:childTnLst>
                                    <p:set>
                                      <p:cBhvr>
                                        <p:cTn id="94" dur="1" fill="hold">
                                          <p:stCondLst>
                                            <p:cond delay="0"/>
                                          </p:stCondLst>
                                        </p:cTn>
                                        <p:tgtEl>
                                          <p:spTgt spid="3">
                                            <p:txEl>
                                              <p:pRg st="10" end="10"/>
                                            </p:txEl>
                                          </p:spTgt>
                                        </p:tgtEl>
                                        <p:attrNameLst>
                                          <p:attrName>style.visibility</p:attrName>
                                        </p:attrNameLst>
                                      </p:cBhvr>
                                      <p:to>
                                        <p:strVal val="visible"/>
                                      </p:to>
                                    </p:set>
                                    <p:anim calcmode="lin" valueType="num">
                                      <p:cBhvr>
                                        <p:cTn id="95" dur="500" fill="hold"/>
                                        <p:tgtEl>
                                          <p:spTgt spid="3">
                                            <p:txEl>
                                              <p:pRg st="10" end="10"/>
                                            </p:txEl>
                                          </p:spTgt>
                                        </p:tgtEl>
                                        <p:attrNameLst>
                                          <p:attrName>ppt_w</p:attrName>
                                        </p:attrNameLst>
                                      </p:cBhvr>
                                      <p:tavLst>
                                        <p:tav tm="0">
                                          <p:val>
                                            <p:fltVal val="0"/>
                                          </p:val>
                                        </p:tav>
                                        <p:tav tm="100000">
                                          <p:val>
                                            <p:strVal val="#ppt_w"/>
                                          </p:val>
                                        </p:tav>
                                      </p:tavLst>
                                    </p:anim>
                                    <p:anim calcmode="lin" valueType="num">
                                      <p:cBhvr>
                                        <p:cTn id="96" dur="500" fill="hold"/>
                                        <p:tgtEl>
                                          <p:spTgt spid="3">
                                            <p:txEl>
                                              <p:pRg st="10" end="10"/>
                                            </p:txEl>
                                          </p:spTgt>
                                        </p:tgtEl>
                                        <p:attrNameLst>
                                          <p:attrName>ppt_h</p:attrName>
                                        </p:attrNameLst>
                                      </p:cBhvr>
                                      <p:tavLst>
                                        <p:tav tm="0">
                                          <p:val>
                                            <p:fltVal val="0"/>
                                          </p:val>
                                        </p:tav>
                                        <p:tav tm="100000">
                                          <p:val>
                                            <p:strVal val="#ppt_h"/>
                                          </p:val>
                                        </p:tav>
                                      </p:tavLst>
                                    </p:anim>
                                    <p:animEffect transition="in" filter="fade">
                                      <p:cBhvr>
                                        <p:cTn id="97"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objekt pre obsah 2"/>
          <p:cNvSpPr>
            <a:spLocks noGrp="1"/>
          </p:cNvSpPr>
          <p:nvPr>
            <p:ph idx="1"/>
          </p:nvPr>
        </p:nvSpPr>
        <p:spPr>
          <a:xfrm>
            <a:off x="323529" y="1484784"/>
            <a:ext cx="8389464" cy="4536504"/>
          </a:xfrm>
        </p:spPr>
        <p:txBody>
          <a:bodyPr/>
          <a:lstStyle/>
          <a:p>
            <a:pPr marL="0" indent="0" algn="ctr">
              <a:buNone/>
            </a:pPr>
            <a:endParaRPr lang="sk-SK" sz="1800" i="1" dirty="0" smtClean="0">
              <a:solidFill>
                <a:schemeClr val="tx1"/>
              </a:solidFill>
              <a:effectLst>
                <a:outerShdw blurRad="38100" dist="38100" dir="2700000" algn="tl">
                  <a:srgbClr val="000000">
                    <a:alpha val="43137"/>
                  </a:srgbClr>
                </a:outerShdw>
              </a:effectLst>
              <a:latin typeface="+mj-lt"/>
            </a:endParaRPr>
          </a:p>
          <a:p>
            <a:pPr marL="0" indent="0" algn="ctr">
              <a:buNone/>
            </a:pPr>
            <a:r>
              <a:rPr lang="sk-SK" sz="1800" i="1" dirty="0" smtClean="0">
                <a:solidFill>
                  <a:schemeClr val="tx1"/>
                </a:solidFill>
                <a:effectLst>
                  <a:outerShdw blurRad="38100" dist="38100" dir="2700000" algn="tl">
                    <a:srgbClr val="000000">
                      <a:alpha val="43137"/>
                    </a:srgbClr>
                  </a:outerShdw>
                </a:effectLst>
                <a:latin typeface="+mj-lt"/>
              </a:rPr>
              <a:t>Aktivita </a:t>
            </a:r>
            <a:r>
              <a:rPr lang="sk-SK" sz="1800" i="1" dirty="0">
                <a:solidFill>
                  <a:schemeClr val="tx1"/>
                </a:solidFill>
                <a:effectLst>
                  <a:outerShdw blurRad="38100" dist="38100" dir="2700000" algn="tl">
                    <a:srgbClr val="000000">
                      <a:alpha val="43137"/>
                    </a:srgbClr>
                  </a:outerShdw>
                </a:effectLst>
                <a:latin typeface="+mj-lt"/>
              </a:rPr>
              <a:t>3 Zlepšenie zdravia a dobrých životných podmienok </a:t>
            </a:r>
            <a:r>
              <a:rPr lang="sk-SK" sz="1800" i="1" dirty="0" smtClean="0">
                <a:solidFill>
                  <a:schemeClr val="tx1"/>
                </a:solidFill>
                <a:effectLst>
                  <a:outerShdw blurRad="38100" dist="38100" dir="2700000" algn="tl">
                    <a:srgbClr val="000000">
                      <a:alpha val="43137"/>
                    </a:srgbClr>
                  </a:outerShdw>
                </a:effectLst>
                <a:latin typeface="+mj-lt"/>
              </a:rPr>
              <a:t>zvierat                                       (124 470 EUR</a:t>
            </a:r>
            <a:r>
              <a:rPr lang="sk-SK" sz="1800" i="1" dirty="0">
                <a:solidFill>
                  <a:schemeClr val="tx1"/>
                </a:solidFill>
                <a:effectLst>
                  <a:outerShdw blurRad="38100" dist="38100" dir="2700000" algn="tl">
                    <a:srgbClr val="000000">
                      <a:alpha val="43137"/>
                    </a:srgbClr>
                  </a:outerShdw>
                </a:effectLst>
                <a:latin typeface="+mj-lt"/>
              </a:rPr>
              <a:t>– indikatívny </a:t>
            </a:r>
            <a:r>
              <a:rPr lang="sk-SK" sz="1800" i="1" dirty="0" smtClean="0">
                <a:solidFill>
                  <a:schemeClr val="tx1"/>
                </a:solidFill>
                <a:effectLst>
                  <a:outerShdw blurRad="38100" dist="38100" dir="2700000" algn="tl">
                    <a:srgbClr val="000000">
                      <a:alpha val="43137"/>
                    </a:srgbClr>
                  </a:outerShdw>
                </a:effectLst>
                <a:latin typeface="+mj-lt"/>
              </a:rPr>
              <a:t>rozpočet</a:t>
            </a:r>
            <a:r>
              <a:rPr lang="sk-SK" sz="1800" i="1" dirty="0">
                <a:solidFill>
                  <a:schemeClr val="tx1"/>
                </a:solidFill>
                <a:effectLst>
                  <a:outerShdw blurRad="38100" dist="38100" dir="2700000" algn="tl">
                    <a:srgbClr val="000000">
                      <a:alpha val="43137"/>
                    </a:srgbClr>
                  </a:outerShdw>
                </a:effectLst>
                <a:latin typeface="+mj-lt"/>
              </a:rPr>
              <a:t>, </a:t>
            </a:r>
            <a:r>
              <a:rPr lang="sk-SK" sz="1800" i="1" dirty="0" smtClean="0">
                <a:solidFill>
                  <a:schemeClr val="accent6"/>
                </a:solidFill>
                <a:effectLst>
                  <a:outerShdw blurRad="38100" dist="38100" dir="2700000" algn="tl">
                    <a:srgbClr val="000000">
                      <a:alpha val="43137"/>
                    </a:srgbClr>
                  </a:outerShdw>
                </a:effectLst>
                <a:latin typeface="+mj-lt"/>
              </a:rPr>
              <a:t>115 183 EUR </a:t>
            </a:r>
            <a:r>
              <a:rPr lang="sk-SK" sz="1800" i="1" dirty="0">
                <a:solidFill>
                  <a:schemeClr val="accent6"/>
                </a:solidFill>
                <a:effectLst>
                  <a:outerShdw blurRad="38100" dist="38100" dir="2700000" algn="tl">
                    <a:srgbClr val="000000">
                      <a:alpha val="43137"/>
                    </a:srgbClr>
                  </a:outerShdw>
                </a:effectLst>
                <a:latin typeface="+mj-lt"/>
              </a:rPr>
              <a:t>vo vyhlásenej výzve</a:t>
            </a:r>
            <a:r>
              <a:rPr lang="sk-SK" sz="1800" i="1" dirty="0" smtClean="0">
                <a:solidFill>
                  <a:schemeClr val="tx1"/>
                </a:solidFill>
                <a:effectLst>
                  <a:outerShdw blurRad="38100" dist="38100" dir="2700000" algn="tl">
                    <a:srgbClr val="000000">
                      <a:alpha val="43137"/>
                    </a:srgbClr>
                  </a:outerShdw>
                </a:effectLst>
                <a:latin typeface="+mj-lt"/>
              </a:rPr>
              <a:t>)</a:t>
            </a:r>
          </a:p>
          <a:p>
            <a:pPr marL="0" indent="0" algn="just">
              <a:spcBef>
                <a:spcPts val="0"/>
              </a:spcBef>
              <a:buNone/>
            </a:pPr>
            <a:endParaRPr lang="sk-SK" sz="1400" b="1" i="1" dirty="0" smtClean="0">
              <a:solidFill>
                <a:schemeClr val="tx1"/>
              </a:solidFill>
              <a:latin typeface="+mj-lt"/>
            </a:endParaRPr>
          </a:p>
          <a:p>
            <a:pPr marL="0" indent="0" algn="just">
              <a:spcBef>
                <a:spcPts val="0"/>
              </a:spcBef>
              <a:buNone/>
            </a:pPr>
            <a:r>
              <a:rPr lang="sk-SK" sz="1400" b="1" i="1" dirty="0" smtClean="0">
                <a:solidFill>
                  <a:schemeClr val="tx1"/>
                </a:solidFill>
                <a:latin typeface="+mj-lt"/>
              </a:rPr>
              <a:t>Výška príspevku: </a:t>
            </a:r>
          </a:p>
          <a:p>
            <a:pPr algn="just">
              <a:spcBef>
                <a:spcPts val="0"/>
              </a:spcBef>
            </a:pPr>
            <a:r>
              <a:rPr lang="sk-SK" sz="1400" b="1" dirty="0" smtClean="0">
                <a:solidFill>
                  <a:srgbClr val="FF0000"/>
                </a:solidFill>
                <a:latin typeface="+mj-lt"/>
              </a:rPr>
              <a:t>2 500 EUR - 10 000 EUR </a:t>
            </a:r>
            <a:r>
              <a:rPr lang="sk-SK" sz="1400" dirty="0" smtClean="0">
                <a:solidFill>
                  <a:schemeClr val="tx1"/>
                </a:solidFill>
                <a:latin typeface="+mj-lt"/>
              </a:rPr>
              <a:t>– MSP (t.j. 50% z celkových oprávnených výdavkov)</a:t>
            </a:r>
          </a:p>
          <a:p>
            <a:pPr algn="just">
              <a:spcBef>
                <a:spcPts val="0"/>
              </a:spcBef>
            </a:pPr>
            <a:r>
              <a:rPr lang="sk-SK" sz="1400" b="1" dirty="0" smtClean="0">
                <a:solidFill>
                  <a:srgbClr val="FF0000"/>
                </a:solidFill>
                <a:latin typeface="+mj-lt"/>
              </a:rPr>
              <a:t>1 500 EUR - 6 000 EUR </a:t>
            </a:r>
            <a:r>
              <a:rPr lang="sk-SK" sz="1400" dirty="0" smtClean="0">
                <a:solidFill>
                  <a:schemeClr val="tx1"/>
                </a:solidFill>
                <a:latin typeface="+mj-lt"/>
              </a:rPr>
              <a:t>– ostatné (t.j. 30% z celkových oprávnených výdavkov)</a:t>
            </a:r>
            <a:endParaRPr lang="sk-SK" sz="1600" i="1" dirty="0" smtClean="0">
              <a:solidFill>
                <a:schemeClr val="tx1"/>
              </a:solidFill>
              <a:latin typeface="+mj-lt"/>
            </a:endParaRPr>
          </a:p>
          <a:p>
            <a:pPr algn="just"/>
            <a:r>
              <a:rPr lang="sk-SK" sz="1600" i="1" dirty="0">
                <a:solidFill>
                  <a:schemeClr val="tx1"/>
                </a:solidFill>
                <a:latin typeface="+mj-lt"/>
              </a:rPr>
              <a:t>Investície súvisiace s obstaraním strojov, prístrojov, zariadení, techniky a technológií</a:t>
            </a:r>
            <a:r>
              <a:rPr lang="sk-SK" sz="1600" dirty="0">
                <a:solidFill>
                  <a:schemeClr val="tx1"/>
                </a:solidFill>
                <a:latin typeface="+mj-lt"/>
              </a:rPr>
              <a:t> </a:t>
            </a:r>
            <a:r>
              <a:rPr lang="sk-SK" sz="1600" dirty="0">
                <a:solidFill>
                  <a:srgbClr val="0000FF"/>
                </a:solidFill>
                <a:latin typeface="+mj-lt"/>
              </a:rPr>
              <a:t>na zlepšenie kvality chovov využívaných v </a:t>
            </a:r>
            <a:r>
              <a:rPr lang="sk-SK" sz="1600" dirty="0" err="1">
                <a:solidFill>
                  <a:srgbClr val="0000FF"/>
                </a:solidFill>
                <a:latin typeface="+mj-lt"/>
              </a:rPr>
              <a:t>akvakultúre</a:t>
            </a:r>
            <a:r>
              <a:rPr lang="sk-SK" sz="1600" dirty="0">
                <a:solidFill>
                  <a:srgbClr val="0000FF"/>
                </a:solidFill>
                <a:latin typeface="+mj-lt"/>
              </a:rPr>
              <a:t> </a:t>
            </a:r>
            <a:endParaRPr lang="sk-SK" sz="1600" dirty="0" smtClean="0">
              <a:solidFill>
                <a:srgbClr val="0000FF"/>
              </a:solidFill>
              <a:latin typeface="+mj-lt"/>
            </a:endParaRPr>
          </a:p>
          <a:p>
            <a:pPr marL="266700" indent="0" algn="just">
              <a:buNone/>
            </a:pPr>
            <a:r>
              <a:rPr lang="sk-SK" sz="1600" dirty="0" smtClean="0">
                <a:solidFill>
                  <a:schemeClr val="tx1"/>
                </a:solidFill>
                <a:latin typeface="+mj-lt"/>
              </a:rPr>
              <a:t>Podporované </a:t>
            </a:r>
            <a:r>
              <a:rPr lang="sk-SK" sz="1600" dirty="0">
                <a:solidFill>
                  <a:schemeClr val="tx1"/>
                </a:solidFill>
                <a:latin typeface="+mj-lt"/>
              </a:rPr>
              <a:t>sú napr.: triedičky rýb, dopravníky na ryby, žacie lode, člny a pohony, technológie na centrálne </a:t>
            </a:r>
            <a:r>
              <a:rPr lang="sk-SK" sz="1600" dirty="0" err="1">
                <a:solidFill>
                  <a:schemeClr val="tx1"/>
                </a:solidFill>
                <a:latin typeface="+mj-lt"/>
              </a:rPr>
              <a:t>zlovovanie</a:t>
            </a:r>
            <a:r>
              <a:rPr lang="sk-SK" sz="1600" dirty="0">
                <a:solidFill>
                  <a:schemeClr val="tx1"/>
                </a:solidFill>
                <a:latin typeface="+mj-lt"/>
              </a:rPr>
              <a:t> rýb na sádkach, </a:t>
            </a:r>
            <a:r>
              <a:rPr lang="sk-SK" sz="1600" dirty="0" err="1">
                <a:solidFill>
                  <a:schemeClr val="tx1"/>
                </a:solidFill>
                <a:latin typeface="+mj-lt"/>
              </a:rPr>
              <a:t>aeračná</a:t>
            </a:r>
            <a:r>
              <a:rPr lang="sk-SK" sz="1600" dirty="0">
                <a:solidFill>
                  <a:schemeClr val="tx1"/>
                </a:solidFill>
                <a:latin typeface="+mj-lt"/>
              </a:rPr>
              <a:t> technika, </a:t>
            </a:r>
            <a:r>
              <a:rPr lang="sk-SK" sz="1600" dirty="0" err="1">
                <a:solidFill>
                  <a:schemeClr val="tx1"/>
                </a:solidFill>
                <a:latin typeface="+mj-lt"/>
              </a:rPr>
              <a:t>oxygenačná</a:t>
            </a:r>
            <a:r>
              <a:rPr lang="sk-SK" sz="1600" dirty="0">
                <a:solidFill>
                  <a:schemeClr val="tx1"/>
                </a:solidFill>
                <a:latin typeface="+mj-lt"/>
              </a:rPr>
              <a:t> technika, </a:t>
            </a:r>
            <a:r>
              <a:rPr lang="sk-SK" sz="1600" dirty="0" smtClean="0">
                <a:solidFill>
                  <a:schemeClr val="tx1"/>
                </a:solidFill>
                <a:latin typeface="+mj-lt"/>
              </a:rPr>
              <a:t>čerpadlá...</a:t>
            </a:r>
            <a:endParaRPr lang="sk-SK" sz="1600" dirty="0">
              <a:solidFill>
                <a:schemeClr val="tx1"/>
              </a:solidFill>
              <a:latin typeface="+mj-lt"/>
            </a:endParaRPr>
          </a:p>
          <a:p>
            <a:pPr algn="just"/>
            <a:r>
              <a:rPr lang="sk-SK" sz="1600" i="1" dirty="0">
                <a:solidFill>
                  <a:schemeClr val="tx1"/>
                </a:solidFill>
                <a:latin typeface="+mj-lt"/>
              </a:rPr>
              <a:t>Investície súvisiace s ochranou chovov pred voľne žijúcimi </a:t>
            </a:r>
            <a:r>
              <a:rPr lang="sk-SK" sz="1600" i="1" dirty="0" err="1">
                <a:solidFill>
                  <a:schemeClr val="tx1"/>
                </a:solidFill>
                <a:latin typeface="+mj-lt"/>
              </a:rPr>
              <a:t>rybožravými</a:t>
            </a:r>
            <a:r>
              <a:rPr lang="sk-SK" sz="1600" i="1" dirty="0">
                <a:solidFill>
                  <a:schemeClr val="tx1"/>
                </a:solidFill>
                <a:latin typeface="+mj-lt"/>
              </a:rPr>
              <a:t> predátormi</a:t>
            </a:r>
            <a:endParaRPr lang="sk-SK" sz="1600" dirty="0">
              <a:solidFill>
                <a:schemeClr val="tx1"/>
              </a:solidFill>
              <a:latin typeface="+mj-lt"/>
            </a:endParaRPr>
          </a:p>
          <a:p>
            <a:pPr algn="just"/>
            <a:r>
              <a:rPr lang="sk-SK" sz="1600" dirty="0">
                <a:solidFill>
                  <a:schemeClr val="tx1"/>
                </a:solidFill>
                <a:latin typeface="+mj-lt"/>
              </a:rPr>
              <a:t>Podporované je obstaranie zariadení (ako sú stacionárne alebo pohyblivé </a:t>
            </a:r>
            <a:r>
              <a:rPr lang="sk-SK" sz="1600" dirty="0" err="1">
                <a:solidFill>
                  <a:schemeClr val="tx1"/>
                </a:solidFill>
                <a:latin typeface="+mj-lt"/>
              </a:rPr>
              <a:t>plašiče</a:t>
            </a:r>
            <a:r>
              <a:rPr lang="sk-SK" sz="1600" dirty="0">
                <a:solidFill>
                  <a:schemeClr val="tx1"/>
                </a:solidFill>
                <a:latin typeface="+mj-lt"/>
              </a:rPr>
              <a:t>, siete, elektrické </a:t>
            </a:r>
            <a:r>
              <a:rPr lang="sk-SK" sz="1600" dirty="0" err="1">
                <a:solidFill>
                  <a:schemeClr val="tx1"/>
                </a:solidFill>
                <a:latin typeface="+mj-lt"/>
              </a:rPr>
              <a:t>ohradníky</a:t>
            </a:r>
            <a:r>
              <a:rPr lang="sk-SK" sz="1600" dirty="0">
                <a:solidFill>
                  <a:schemeClr val="tx1"/>
                </a:solidFill>
                <a:latin typeface="+mj-lt"/>
              </a:rPr>
              <a:t>, monitorovacie systémy a pod.) alebo vybudovanie bariér na ochranu chovov pred </a:t>
            </a:r>
            <a:r>
              <a:rPr lang="sk-SK" sz="1600" dirty="0" err="1">
                <a:solidFill>
                  <a:schemeClr val="tx1"/>
                </a:solidFill>
                <a:latin typeface="+mj-lt"/>
              </a:rPr>
              <a:t>rybožravými</a:t>
            </a:r>
            <a:r>
              <a:rPr lang="sk-SK" sz="1600" dirty="0">
                <a:solidFill>
                  <a:schemeClr val="tx1"/>
                </a:solidFill>
                <a:latin typeface="+mj-lt"/>
              </a:rPr>
              <a:t> predátormi. Uvedené investície je potrebné realizovať, v prípade relevantnosti, v súlade s predmetom ochrany v rámci území NATURA 2000. </a:t>
            </a:r>
          </a:p>
          <a:p>
            <a:pPr marL="266700" indent="0" algn="just">
              <a:buNone/>
            </a:pPr>
            <a:r>
              <a:rPr lang="sk-SK" sz="1600" dirty="0" smtClean="0">
                <a:solidFill>
                  <a:schemeClr val="tx1"/>
                </a:solidFill>
                <a:latin typeface="+mj-lt"/>
              </a:rPr>
              <a:t>Obstaranie </a:t>
            </a:r>
            <a:r>
              <a:rPr lang="sk-SK" sz="1600" dirty="0">
                <a:solidFill>
                  <a:schemeClr val="tx1"/>
                </a:solidFill>
                <a:latin typeface="+mj-lt"/>
              </a:rPr>
              <a:t>sietí bude podporené len v prípade vodných plôch s rozlohou do 0,5 ha (1 vodná plocha).</a:t>
            </a:r>
          </a:p>
          <a:p>
            <a:pPr marL="0" indent="0" algn="just">
              <a:buNone/>
            </a:pPr>
            <a:r>
              <a:rPr lang="sk-SK" sz="1400" b="1" i="1" dirty="0">
                <a:solidFill>
                  <a:schemeClr val="tx1"/>
                </a:solidFill>
                <a:latin typeface="+mj-lt"/>
              </a:rPr>
              <a:t>Oprávnení žiadatelia:</a:t>
            </a:r>
            <a:r>
              <a:rPr lang="sk-SK" sz="1400" b="1" dirty="0">
                <a:solidFill>
                  <a:schemeClr val="tx1"/>
                </a:solidFill>
                <a:latin typeface="+mj-lt"/>
              </a:rPr>
              <a:t> </a:t>
            </a:r>
          </a:p>
          <a:p>
            <a:pPr algn="just">
              <a:spcBef>
                <a:spcPts val="0"/>
              </a:spcBef>
            </a:pPr>
            <a:r>
              <a:rPr lang="sk-SK" sz="1600" dirty="0">
                <a:solidFill>
                  <a:schemeClr val="tx1"/>
                </a:solidFill>
                <a:latin typeface="+mj-lt"/>
              </a:rPr>
              <a:t>FO a PO podnikajúce v oblasti </a:t>
            </a:r>
            <a:r>
              <a:rPr lang="sk-SK" sz="1600" dirty="0" err="1">
                <a:solidFill>
                  <a:schemeClr val="tx1"/>
                </a:solidFill>
                <a:latin typeface="+mj-lt"/>
              </a:rPr>
              <a:t>akvakultúry</a:t>
            </a:r>
            <a:r>
              <a:rPr lang="sk-SK" sz="1600" dirty="0">
                <a:solidFill>
                  <a:schemeClr val="tx1"/>
                </a:solidFill>
                <a:latin typeface="+mj-lt"/>
              </a:rPr>
              <a:t> - (ukončený minimálne jeden účtovný rok) v čase predloženia </a:t>
            </a:r>
            <a:r>
              <a:rPr lang="sk-SK" sz="1600" dirty="0" err="1">
                <a:solidFill>
                  <a:schemeClr val="tx1"/>
                </a:solidFill>
                <a:latin typeface="+mj-lt"/>
              </a:rPr>
              <a:t>ŽoNFP</a:t>
            </a:r>
            <a:r>
              <a:rPr lang="sk-SK" sz="1600" dirty="0">
                <a:solidFill>
                  <a:schemeClr val="tx1"/>
                </a:solidFill>
                <a:latin typeface="+mj-lt"/>
              </a:rPr>
              <a:t>.</a:t>
            </a:r>
          </a:p>
          <a:p>
            <a:pPr algn="just"/>
            <a:endParaRPr lang="sk-SK" sz="1400" dirty="0" smtClean="0"/>
          </a:p>
        </p:txBody>
      </p:sp>
      <p:pic>
        <p:nvPicPr>
          <p:cNvPr id="4" name="Picture 2" descr="C:\Users\kamil.huslica\Desktop\oprh\logo OPRH\fishes\logo OPRH 2014-2020_verzia 10.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81987" y="6189885"/>
            <a:ext cx="862013" cy="858838"/>
          </a:xfrm>
          <a:prstGeom prst="rect">
            <a:avLst/>
          </a:prstGeom>
          <a:noFill/>
          <a:extLst>
            <a:ext uri="{909E8E84-426E-40DD-AFC4-6F175D3DCCD1}">
              <a14:hiddenFill xmlns:a14="http://schemas.microsoft.com/office/drawing/2010/main">
                <a:solidFill>
                  <a:srgbClr val="FFFFFF"/>
                </a:solidFill>
              </a14:hiddenFill>
            </a:ext>
          </a:extLst>
        </p:spPr>
      </p:pic>
      <p:sp>
        <p:nvSpPr>
          <p:cNvPr id="5" name="BlokTextu 4"/>
          <p:cNvSpPr txBox="1"/>
          <p:nvPr/>
        </p:nvSpPr>
        <p:spPr>
          <a:xfrm>
            <a:off x="323528" y="-27384"/>
            <a:ext cx="8496944" cy="1323439"/>
          </a:xfrm>
          <a:prstGeom prst="rect">
            <a:avLst/>
          </a:prstGeom>
          <a:noFill/>
        </p:spPr>
        <p:txBody>
          <a:bodyPr wrap="square" rtlCol="0">
            <a:spAutoFit/>
          </a:bodyPr>
          <a:lstStyle/>
          <a:p>
            <a:pPr algn="ctr"/>
            <a:r>
              <a:rPr lang="sk-SK" sz="2400" b="1" dirty="0">
                <a:effectLst>
                  <a:outerShdw blurRad="38100" dist="38100" dir="2700000" algn="tl">
                    <a:srgbClr val="000000">
                      <a:alpha val="43137"/>
                    </a:srgbClr>
                  </a:outerShdw>
                </a:effectLst>
              </a:rPr>
              <a:t>Opatrenia a podporované aktivity </a:t>
            </a:r>
            <a:endParaRPr lang="sk-SK" sz="2400" b="1" dirty="0" smtClean="0">
              <a:effectLst>
                <a:outerShdw blurRad="38100" dist="38100" dir="2700000" algn="tl">
                  <a:srgbClr val="000000">
                    <a:alpha val="43137"/>
                  </a:srgbClr>
                </a:outerShdw>
              </a:effectLst>
            </a:endParaRPr>
          </a:p>
          <a:p>
            <a:pPr algn="ctr"/>
            <a:r>
              <a:rPr lang="sk-SK" sz="2000" b="1" dirty="0" smtClean="0">
                <a:effectLst>
                  <a:outerShdw blurRad="38100" dist="38100" dir="2700000" algn="tl">
                    <a:srgbClr val="000000">
                      <a:alpha val="43137"/>
                    </a:srgbClr>
                  </a:outerShdw>
                </a:effectLst>
              </a:rPr>
              <a:t>v </a:t>
            </a:r>
            <a:r>
              <a:rPr lang="sk-SK" sz="2000" b="1" dirty="0">
                <a:effectLst>
                  <a:outerShdw blurRad="38100" dist="38100" dir="2700000" algn="tl">
                    <a:srgbClr val="000000">
                      <a:alpha val="43137"/>
                    </a:srgbClr>
                  </a:outerShdw>
                </a:effectLst>
              </a:rPr>
              <a:t>rámci Operačného programu Rybné hospodárstvo 2014 – 2020</a:t>
            </a:r>
          </a:p>
          <a:p>
            <a:pPr algn="ctr"/>
            <a:r>
              <a:rPr lang="sk-SK" b="1" u="sng" dirty="0">
                <a:cs typeface="Sakkal Majalla" pitchFamily="2" charset="-78"/>
              </a:rPr>
              <a:t>Opatrenie </a:t>
            </a:r>
            <a:r>
              <a:rPr lang="sk-SK" b="1" u="sng" dirty="0">
                <a:solidFill>
                  <a:srgbClr val="FF0000"/>
                </a:solidFill>
                <a:cs typeface="Sakkal Majalla" pitchFamily="2" charset="-78"/>
              </a:rPr>
              <a:t>2.2.1</a:t>
            </a:r>
            <a:r>
              <a:rPr lang="sk-SK" b="1" u="sng" dirty="0">
                <a:cs typeface="Sakkal Majalla" pitchFamily="2" charset="-78"/>
              </a:rPr>
              <a:t> Produktívne investície do </a:t>
            </a:r>
            <a:r>
              <a:rPr lang="sk-SK" b="1" u="sng" dirty="0" err="1">
                <a:cs typeface="Sakkal Majalla" pitchFamily="2" charset="-78"/>
              </a:rPr>
              <a:t>akvakultúry</a:t>
            </a:r>
            <a:endParaRPr lang="sk-SK" b="1" u="sng" dirty="0">
              <a:cs typeface="Sakkal Majalla" pitchFamily="2" charset="-78"/>
            </a:endParaRPr>
          </a:p>
          <a:p>
            <a:endParaRPr lang="sk-SK" dirty="0"/>
          </a:p>
        </p:txBody>
      </p:sp>
    </p:spTree>
    <p:extLst>
      <p:ext uri="{BB962C8B-B14F-4D97-AF65-F5344CB8AC3E}">
        <p14:creationId xmlns:p14="http://schemas.microsoft.com/office/powerpoint/2010/main" val="62123320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500"/>
                                        <p:tgtEl>
                                          <p:spTgt spid="5">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barn(inVertical)">
                                      <p:cBhvr>
                                        <p:cTn id="10" dur="500"/>
                                        <p:tgtEl>
                                          <p:spTgt spid="5">
                                            <p:txEl>
                                              <p:pRg st="1" end="1"/>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Effect transition="in" filter="barn(inVertical)">
                                      <p:cBhvr>
                                        <p:cTn id="13" dur="500"/>
                                        <p:tgtEl>
                                          <p:spTgt spid="5">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 calcmode="lin" valueType="num">
                                      <p:cBhvr>
                                        <p:cTn id="18"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9"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20" dur="500"/>
                                        <p:tgtEl>
                                          <p:spTgt spid="3">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p:cTn id="25"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6"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27" dur="500"/>
                                        <p:tgtEl>
                                          <p:spTgt spid="3">
                                            <p:txEl>
                                              <p:pRg st="3" end="3"/>
                                            </p:txEl>
                                          </p:spTgt>
                                        </p:tgtEl>
                                      </p:cBhvr>
                                    </p:animEffect>
                                  </p:childTnLst>
                                </p:cTn>
                              </p:par>
                              <p:par>
                                <p:cTn id="28" presetID="53" presetClass="entr" presetSubtype="16" fill="hold" nodeType="with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anim calcmode="lin" valueType="num">
                                      <p:cBhvr>
                                        <p:cTn id="30"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1"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32" dur="500"/>
                                        <p:tgtEl>
                                          <p:spTgt spid="3">
                                            <p:txEl>
                                              <p:pRg st="4" end="4"/>
                                            </p:txEl>
                                          </p:spTgt>
                                        </p:tgtEl>
                                      </p:cBhvr>
                                    </p:animEffect>
                                  </p:childTnLst>
                                </p:cTn>
                              </p:par>
                              <p:par>
                                <p:cTn id="33" presetID="53" presetClass="entr" presetSubtype="16" fill="hold" nodeType="with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 calcmode="lin" valueType="num">
                                      <p:cBhvr>
                                        <p:cTn id="35"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36"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37" dur="500"/>
                                        <p:tgtEl>
                                          <p:spTgt spid="3">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2" presetClass="emph" presetSubtype="0" fill="hold" nodeType="clickEffect">
                                  <p:stCondLst>
                                    <p:cond delay="0"/>
                                  </p:stCondLst>
                                  <p:childTnLst>
                                    <p:animRot by="120000">
                                      <p:cBhvr>
                                        <p:cTn id="41" dur="100" fill="hold">
                                          <p:stCondLst>
                                            <p:cond delay="0"/>
                                          </p:stCondLst>
                                        </p:cTn>
                                        <p:tgtEl>
                                          <p:spTgt spid="3">
                                            <p:txEl>
                                              <p:pRg st="3" end="3"/>
                                            </p:txEl>
                                          </p:spTgt>
                                        </p:tgtEl>
                                        <p:attrNameLst>
                                          <p:attrName>r</p:attrName>
                                        </p:attrNameLst>
                                      </p:cBhvr>
                                    </p:animRot>
                                    <p:animRot by="-240000">
                                      <p:cBhvr>
                                        <p:cTn id="42" dur="200" fill="hold">
                                          <p:stCondLst>
                                            <p:cond delay="200"/>
                                          </p:stCondLst>
                                        </p:cTn>
                                        <p:tgtEl>
                                          <p:spTgt spid="3">
                                            <p:txEl>
                                              <p:pRg st="3" end="3"/>
                                            </p:txEl>
                                          </p:spTgt>
                                        </p:tgtEl>
                                        <p:attrNameLst>
                                          <p:attrName>r</p:attrName>
                                        </p:attrNameLst>
                                      </p:cBhvr>
                                    </p:animRot>
                                    <p:animRot by="240000">
                                      <p:cBhvr>
                                        <p:cTn id="43" dur="200" fill="hold">
                                          <p:stCondLst>
                                            <p:cond delay="400"/>
                                          </p:stCondLst>
                                        </p:cTn>
                                        <p:tgtEl>
                                          <p:spTgt spid="3">
                                            <p:txEl>
                                              <p:pRg st="3" end="3"/>
                                            </p:txEl>
                                          </p:spTgt>
                                        </p:tgtEl>
                                        <p:attrNameLst>
                                          <p:attrName>r</p:attrName>
                                        </p:attrNameLst>
                                      </p:cBhvr>
                                    </p:animRot>
                                    <p:animRot by="-240000">
                                      <p:cBhvr>
                                        <p:cTn id="44" dur="200" fill="hold">
                                          <p:stCondLst>
                                            <p:cond delay="600"/>
                                          </p:stCondLst>
                                        </p:cTn>
                                        <p:tgtEl>
                                          <p:spTgt spid="3">
                                            <p:txEl>
                                              <p:pRg st="3" end="3"/>
                                            </p:txEl>
                                          </p:spTgt>
                                        </p:tgtEl>
                                        <p:attrNameLst>
                                          <p:attrName>r</p:attrName>
                                        </p:attrNameLst>
                                      </p:cBhvr>
                                    </p:animRot>
                                    <p:animRot by="120000">
                                      <p:cBhvr>
                                        <p:cTn id="45" dur="200" fill="hold">
                                          <p:stCondLst>
                                            <p:cond delay="800"/>
                                          </p:stCondLst>
                                        </p:cTn>
                                        <p:tgtEl>
                                          <p:spTgt spid="3">
                                            <p:txEl>
                                              <p:pRg st="3" end="3"/>
                                            </p:txEl>
                                          </p:spTgt>
                                        </p:tgtEl>
                                        <p:attrNameLst>
                                          <p:attrName>r</p:attrName>
                                        </p:attrNameLst>
                                      </p:cBhvr>
                                    </p:animRot>
                                  </p:childTnLst>
                                </p:cTn>
                              </p:par>
                              <p:par>
                                <p:cTn id="46" presetID="32" presetClass="emph" presetSubtype="0" fill="hold" nodeType="withEffect">
                                  <p:stCondLst>
                                    <p:cond delay="0"/>
                                  </p:stCondLst>
                                  <p:childTnLst>
                                    <p:animRot by="120000">
                                      <p:cBhvr>
                                        <p:cTn id="47" dur="100" fill="hold">
                                          <p:stCondLst>
                                            <p:cond delay="0"/>
                                          </p:stCondLst>
                                        </p:cTn>
                                        <p:tgtEl>
                                          <p:spTgt spid="3">
                                            <p:txEl>
                                              <p:pRg st="4" end="4"/>
                                            </p:txEl>
                                          </p:spTgt>
                                        </p:tgtEl>
                                        <p:attrNameLst>
                                          <p:attrName>r</p:attrName>
                                        </p:attrNameLst>
                                      </p:cBhvr>
                                    </p:animRot>
                                    <p:animRot by="-240000">
                                      <p:cBhvr>
                                        <p:cTn id="48" dur="200" fill="hold">
                                          <p:stCondLst>
                                            <p:cond delay="200"/>
                                          </p:stCondLst>
                                        </p:cTn>
                                        <p:tgtEl>
                                          <p:spTgt spid="3">
                                            <p:txEl>
                                              <p:pRg st="4" end="4"/>
                                            </p:txEl>
                                          </p:spTgt>
                                        </p:tgtEl>
                                        <p:attrNameLst>
                                          <p:attrName>r</p:attrName>
                                        </p:attrNameLst>
                                      </p:cBhvr>
                                    </p:animRot>
                                    <p:animRot by="240000">
                                      <p:cBhvr>
                                        <p:cTn id="49" dur="200" fill="hold">
                                          <p:stCondLst>
                                            <p:cond delay="400"/>
                                          </p:stCondLst>
                                        </p:cTn>
                                        <p:tgtEl>
                                          <p:spTgt spid="3">
                                            <p:txEl>
                                              <p:pRg st="4" end="4"/>
                                            </p:txEl>
                                          </p:spTgt>
                                        </p:tgtEl>
                                        <p:attrNameLst>
                                          <p:attrName>r</p:attrName>
                                        </p:attrNameLst>
                                      </p:cBhvr>
                                    </p:animRot>
                                    <p:animRot by="-240000">
                                      <p:cBhvr>
                                        <p:cTn id="50" dur="200" fill="hold">
                                          <p:stCondLst>
                                            <p:cond delay="600"/>
                                          </p:stCondLst>
                                        </p:cTn>
                                        <p:tgtEl>
                                          <p:spTgt spid="3">
                                            <p:txEl>
                                              <p:pRg st="4" end="4"/>
                                            </p:txEl>
                                          </p:spTgt>
                                        </p:tgtEl>
                                        <p:attrNameLst>
                                          <p:attrName>r</p:attrName>
                                        </p:attrNameLst>
                                      </p:cBhvr>
                                    </p:animRot>
                                    <p:animRot by="120000">
                                      <p:cBhvr>
                                        <p:cTn id="51" dur="200" fill="hold">
                                          <p:stCondLst>
                                            <p:cond delay="800"/>
                                          </p:stCondLst>
                                        </p:cTn>
                                        <p:tgtEl>
                                          <p:spTgt spid="3">
                                            <p:txEl>
                                              <p:pRg st="4" end="4"/>
                                            </p:txEl>
                                          </p:spTgt>
                                        </p:tgtEl>
                                        <p:attrNameLst>
                                          <p:attrName>r</p:attrName>
                                        </p:attrNameLst>
                                      </p:cBhvr>
                                    </p:animRot>
                                  </p:childTnLst>
                                </p:cTn>
                              </p:par>
                              <p:par>
                                <p:cTn id="52" presetID="32" presetClass="emph" presetSubtype="0" fill="hold" nodeType="withEffect">
                                  <p:stCondLst>
                                    <p:cond delay="0"/>
                                  </p:stCondLst>
                                  <p:childTnLst>
                                    <p:animRot by="120000">
                                      <p:cBhvr>
                                        <p:cTn id="53" dur="100" fill="hold">
                                          <p:stCondLst>
                                            <p:cond delay="0"/>
                                          </p:stCondLst>
                                        </p:cTn>
                                        <p:tgtEl>
                                          <p:spTgt spid="3">
                                            <p:txEl>
                                              <p:pRg st="5" end="5"/>
                                            </p:txEl>
                                          </p:spTgt>
                                        </p:tgtEl>
                                        <p:attrNameLst>
                                          <p:attrName>r</p:attrName>
                                        </p:attrNameLst>
                                      </p:cBhvr>
                                    </p:animRot>
                                    <p:animRot by="-240000">
                                      <p:cBhvr>
                                        <p:cTn id="54" dur="200" fill="hold">
                                          <p:stCondLst>
                                            <p:cond delay="200"/>
                                          </p:stCondLst>
                                        </p:cTn>
                                        <p:tgtEl>
                                          <p:spTgt spid="3">
                                            <p:txEl>
                                              <p:pRg st="5" end="5"/>
                                            </p:txEl>
                                          </p:spTgt>
                                        </p:tgtEl>
                                        <p:attrNameLst>
                                          <p:attrName>r</p:attrName>
                                        </p:attrNameLst>
                                      </p:cBhvr>
                                    </p:animRot>
                                    <p:animRot by="240000">
                                      <p:cBhvr>
                                        <p:cTn id="55" dur="200" fill="hold">
                                          <p:stCondLst>
                                            <p:cond delay="400"/>
                                          </p:stCondLst>
                                        </p:cTn>
                                        <p:tgtEl>
                                          <p:spTgt spid="3">
                                            <p:txEl>
                                              <p:pRg st="5" end="5"/>
                                            </p:txEl>
                                          </p:spTgt>
                                        </p:tgtEl>
                                        <p:attrNameLst>
                                          <p:attrName>r</p:attrName>
                                        </p:attrNameLst>
                                      </p:cBhvr>
                                    </p:animRot>
                                    <p:animRot by="-240000">
                                      <p:cBhvr>
                                        <p:cTn id="56" dur="200" fill="hold">
                                          <p:stCondLst>
                                            <p:cond delay="600"/>
                                          </p:stCondLst>
                                        </p:cTn>
                                        <p:tgtEl>
                                          <p:spTgt spid="3">
                                            <p:txEl>
                                              <p:pRg st="5" end="5"/>
                                            </p:txEl>
                                          </p:spTgt>
                                        </p:tgtEl>
                                        <p:attrNameLst>
                                          <p:attrName>r</p:attrName>
                                        </p:attrNameLst>
                                      </p:cBhvr>
                                    </p:animRot>
                                    <p:animRot by="120000">
                                      <p:cBhvr>
                                        <p:cTn id="57" dur="200" fill="hold">
                                          <p:stCondLst>
                                            <p:cond delay="800"/>
                                          </p:stCondLst>
                                        </p:cTn>
                                        <p:tgtEl>
                                          <p:spTgt spid="3">
                                            <p:txEl>
                                              <p:pRg st="5" end="5"/>
                                            </p:txEl>
                                          </p:spTgt>
                                        </p:tgtEl>
                                        <p:attrNameLst>
                                          <p:attrName>r</p:attrName>
                                        </p:attrNameLst>
                                      </p:cBhvr>
                                    </p:animRot>
                                  </p:childTnLst>
                                </p:cTn>
                              </p:par>
                            </p:childTnLst>
                          </p:cTn>
                        </p:par>
                      </p:childTnLst>
                    </p:cTn>
                  </p:par>
                  <p:par>
                    <p:cTn id="58" fill="hold">
                      <p:stCondLst>
                        <p:cond delay="indefinite"/>
                      </p:stCondLst>
                      <p:childTnLst>
                        <p:par>
                          <p:cTn id="59" fill="hold">
                            <p:stCondLst>
                              <p:cond delay="0"/>
                            </p:stCondLst>
                            <p:childTnLst>
                              <p:par>
                                <p:cTn id="60" presetID="53" presetClass="entr" presetSubtype="16" fill="hold" nodeType="clickEffect">
                                  <p:stCondLst>
                                    <p:cond delay="0"/>
                                  </p:stCondLst>
                                  <p:childTnLst>
                                    <p:set>
                                      <p:cBhvr>
                                        <p:cTn id="61" dur="1" fill="hold">
                                          <p:stCondLst>
                                            <p:cond delay="0"/>
                                          </p:stCondLst>
                                        </p:cTn>
                                        <p:tgtEl>
                                          <p:spTgt spid="3">
                                            <p:txEl>
                                              <p:pRg st="6" end="6"/>
                                            </p:txEl>
                                          </p:spTgt>
                                        </p:tgtEl>
                                        <p:attrNameLst>
                                          <p:attrName>style.visibility</p:attrName>
                                        </p:attrNameLst>
                                      </p:cBhvr>
                                      <p:to>
                                        <p:strVal val="visible"/>
                                      </p:to>
                                    </p:set>
                                    <p:anim calcmode="lin" valueType="num">
                                      <p:cBhvr>
                                        <p:cTn id="62"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63" dur="500" fill="hold"/>
                                        <p:tgtEl>
                                          <p:spTgt spid="3">
                                            <p:txEl>
                                              <p:pRg st="6" end="6"/>
                                            </p:txEl>
                                          </p:spTgt>
                                        </p:tgtEl>
                                        <p:attrNameLst>
                                          <p:attrName>ppt_h</p:attrName>
                                        </p:attrNameLst>
                                      </p:cBhvr>
                                      <p:tavLst>
                                        <p:tav tm="0">
                                          <p:val>
                                            <p:fltVal val="0"/>
                                          </p:val>
                                        </p:tav>
                                        <p:tav tm="100000">
                                          <p:val>
                                            <p:strVal val="#ppt_h"/>
                                          </p:val>
                                        </p:tav>
                                      </p:tavLst>
                                    </p:anim>
                                    <p:animEffect transition="in" filter="fade">
                                      <p:cBhvr>
                                        <p:cTn id="64" dur="500"/>
                                        <p:tgtEl>
                                          <p:spTgt spid="3">
                                            <p:txEl>
                                              <p:pRg st="6" end="6"/>
                                            </p:txEl>
                                          </p:spTgt>
                                        </p:tgtEl>
                                      </p:cBhvr>
                                    </p:animEffect>
                                  </p:childTnLst>
                                </p:cTn>
                              </p:par>
                            </p:childTnLst>
                          </p:cTn>
                        </p:par>
                      </p:childTnLst>
                    </p:cTn>
                  </p:par>
                  <p:par>
                    <p:cTn id="65" fill="hold">
                      <p:stCondLst>
                        <p:cond delay="indefinite"/>
                      </p:stCondLst>
                      <p:childTnLst>
                        <p:par>
                          <p:cTn id="66" fill="hold">
                            <p:stCondLst>
                              <p:cond delay="0"/>
                            </p:stCondLst>
                            <p:childTnLst>
                              <p:par>
                                <p:cTn id="67" presetID="53" presetClass="entr" presetSubtype="16" fill="hold" nodeType="clickEffect">
                                  <p:stCondLst>
                                    <p:cond delay="0"/>
                                  </p:stCondLst>
                                  <p:childTnLst>
                                    <p:set>
                                      <p:cBhvr>
                                        <p:cTn id="68" dur="1" fill="hold">
                                          <p:stCondLst>
                                            <p:cond delay="0"/>
                                          </p:stCondLst>
                                        </p:cTn>
                                        <p:tgtEl>
                                          <p:spTgt spid="3">
                                            <p:txEl>
                                              <p:pRg st="7" end="7"/>
                                            </p:txEl>
                                          </p:spTgt>
                                        </p:tgtEl>
                                        <p:attrNameLst>
                                          <p:attrName>style.visibility</p:attrName>
                                        </p:attrNameLst>
                                      </p:cBhvr>
                                      <p:to>
                                        <p:strVal val="visible"/>
                                      </p:to>
                                    </p:set>
                                    <p:anim calcmode="lin" valueType="num">
                                      <p:cBhvr>
                                        <p:cTn id="69" dur="500" fill="hold"/>
                                        <p:tgtEl>
                                          <p:spTgt spid="3">
                                            <p:txEl>
                                              <p:pRg st="7" end="7"/>
                                            </p:txEl>
                                          </p:spTgt>
                                        </p:tgtEl>
                                        <p:attrNameLst>
                                          <p:attrName>ppt_w</p:attrName>
                                        </p:attrNameLst>
                                      </p:cBhvr>
                                      <p:tavLst>
                                        <p:tav tm="0">
                                          <p:val>
                                            <p:fltVal val="0"/>
                                          </p:val>
                                        </p:tav>
                                        <p:tav tm="100000">
                                          <p:val>
                                            <p:strVal val="#ppt_w"/>
                                          </p:val>
                                        </p:tav>
                                      </p:tavLst>
                                    </p:anim>
                                    <p:anim calcmode="lin" valueType="num">
                                      <p:cBhvr>
                                        <p:cTn id="70" dur="500" fill="hold"/>
                                        <p:tgtEl>
                                          <p:spTgt spid="3">
                                            <p:txEl>
                                              <p:pRg st="7" end="7"/>
                                            </p:txEl>
                                          </p:spTgt>
                                        </p:tgtEl>
                                        <p:attrNameLst>
                                          <p:attrName>ppt_h</p:attrName>
                                        </p:attrNameLst>
                                      </p:cBhvr>
                                      <p:tavLst>
                                        <p:tav tm="0">
                                          <p:val>
                                            <p:fltVal val="0"/>
                                          </p:val>
                                        </p:tav>
                                        <p:tav tm="100000">
                                          <p:val>
                                            <p:strVal val="#ppt_h"/>
                                          </p:val>
                                        </p:tav>
                                      </p:tavLst>
                                    </p:anim>
                                    <p:animEffect transition="in" filter="fade">
                                      <p:cBhvr>
                                        <p:cTn id="71" dur="500"/>
                                        <p:tgtEl>
                                          <p:spTgt spid="3">
                                            <p:txEl>
                                              <p:pRg st="7" end="7"/>
                                            </p:txEl>
                                          </p:spTgt>
                                        </p:tgtEl>
                                      </p:cBhvr>
                                    </p:animEffect>
                                  </p:childTnLst>
                                </p:cTn>
                              </p:par>
                            </p:childTnLst>
                          </p:cTn>
                        </p:par>
                      </p:childTnLst>
                    </p:cTn>
                  </p:par>
                  <p:par>
                    <p:cTn id="72" fill="hold">
                      <p:stCondLst>
                        <p:cond delay="indefinite"/>
                      </p:stCondLst>
                      <p:childTnLst>
                        <p:par>
                          <p:cTn id="73" fill="hold">
                            <p:stCondLst>
                              <p:cond delay="0"/>
                            </p:stCondLst>
                            <p:childTnLst>
                              <p:par>
                                <p:cTn id="74" presetID="53" presetClass="entr" presetSubtype="16" fill="hold" nodeType="clickEffect">
                                  <p:stCondLst>
                                    <p:cond delay="0"/>
                                  </p:stCondLst>
                                  <p:childTnLst>
                                    <p:set>
                                      <p:cBhvr>
                                        <p:cTn id="75" dur="1" fill="hold">
                                          <p:stCondLst>
                                            <p:cond delay="0"/>
                                          </p:stCondLst>
                                        </p:cTn>
                                        <p:tgtEl>
                                          <p:spTgt spid="3">
                                            <p:txEl>
                                              <p:pRg st="8" end="8"/>
                                            </p:txEl>
                                          </p:spTgt>
                                        </p:tgtEl>
                                        <p:attrNameLst>
                                          <p:attrName>style.visibility</p:attrName>
                                        </p:attrNameLst>
                                      </p:cBhvr>
                                      <p:to>
                                        <p:strVal val="visible"/>
                                      </p:to>
                                    </p:set>
                                    <p:anim calcmode="lin" valueType="num">
                                      <p:cBhvr>
                                        <p:cTn id="76" dur="500" fill="hold"/>
                                        <p:tgtEl>
                                          <p:spTgt spid="3">
                                            <p:txEl>
                                              <p:pRg st="8" end="8"/>
                                            </p:txEl>
                                          </p:spTgt>
                                        </p:tgtEl>
                                        <p:attrNameLst>
                                          <p:attrName>ppt_w</p:attrName>
                                        </p:attrNameLst>
                                      </p:cBhvr>
                                      <p:tavLst>
                                        <p:tav tm="0">
                                          <p:val>
                                            <p:fltVal val="0"/>
                                          </p:val>
                                        </p:tav>
                                        <p:tav tm="100000">
                                          <p:val>
                                            <p:strVal val="#ppt_w"/>
                                          </p:val>
                                        </p:tav>
                                      </p:tavLst>
                                    </p:anim>
                                    <p:anim calcmode="lin" valueType="num">
                                      <p:cBhvr>
                                        <p:cTn id="77" dur="500" fill="hold"/>
                                        <p:tgtEl>
                                          <p:spTgt spid="3">
                                            <p:txEl>
                                              <p:pRg st="8" end="8"/>
                                            </p:txEl>
                                          </p:spTgt>
                                        </p:tgtEl>
                                        <p:attrNameLst>
                                          <p:attrName>ppt_h</p:attrName>
                                        </p:attrNameLst>
                                      </p:cBhvr>
                                      <p:tavLst>
                                        <p:tav tm="0">
                                          <p:val>
                                            <p:fltVal val="0"/>
                                          </p:val>
                                        </p:tav>
                                        <p:tav tm="100000">
                                          <p:val>
                                            <p:strVal val="#ppt_h"/>
                                          </p:val>
                                        </p:tav>
                                      </p:tavLst>
                                    </p:anim>
                                    <p:animEffect transition="in" filter="fade">
                                      <p:cBhvr>
                                        <p:cTn id="78" dur="500"/>
                                        <p:tgtEl>
                                          <p:spTgt spid="3">
                                            <p:txEl>
                                              <p:pRg st="8" end="8"/>
                                            </p:txEl>
                                          </p:spTgt>
                                        </p:tgtEl>
                                      </p:cBhvr>
                                    </p:animEffect>
                                  </p:childTnLst>
                                </p:cTn>
                              </p:par>
                            </p:childTnLst>
                          </p:cTn>
                        </p:par>
                      </p:childTnLst>
                    </p:cTn>
                  </p:par>
                  <p:par>
                    <p:cTn id="79" fill="hold">
                      <p:stCondLst>
                        <p:cond delay="indefinite"/>
                      </p:stCondLst>
                      <p:childTnLst>
                        <p:par>
                          <p:cTn id="80" fill="hold">
                            <p:stCondLst>
                              <p:cond delay="0"/>
                            </p:stCondLst>
                            <p:childTnLst>
                              <p:par>
                                <p:cTn id="81" presetID="53" presetClass="entr" presetSubtype="16" fill="hold" nodeType="clickEffect">
                                  <p:stCondLst>
                                    <p:cond delay="0"/>
                                  </p:stCondLst>
                                  <p:childTnLst>
                                    <p:set>
                                      <p:cBhvr>
                                        <p:cTn id="82" dur="1" fill="hold">
                                          <p:stCondLst>
                                            <p:cond delay="0"/>
                                          </p:stCondLst>
                                        </p:cTn>
                                        <p:tgtEl>
                                          <p:spTgt spid="3">
                                            <p:txEl>
                                              <p:pRg st="9" end="9"/>
                                            </p:txEl>
                                          </p:spTgt>
                                        </p:tgtEl>
                                        <p:attrNameLst>
                                          <p:attrName>style.visibility</p:attrName>
                                        </p:attrNameLst>
                                      </p:cBhvr>
                                      <p:to>
                                        <p:strVal val="visible"/>
                                      </p:to>
                                    </p:set>
                                    <p:anim calcmode="lin" valueType="num">
                                      <p:cBhvr>
                                        <p:cTn id="83" dur="500" fill="hold"/>
                                        <p:tgtEl>
                                          <p:spTgt spid="3">
                                            <p:txEl>
                                              <p:pRg st="9" end="9"/>
                                            </p:txEl>
                                          </p:spTgt>
                                        </p:tgtEl>
                                        <p:attrNameLst>
                                          <p:attrName>ppt_w</p:attrName>
                                        </p:attrNameLst>
                                      </p:cBhvr>
                                      <p:tavLst>
                                        <p:tav tm="0">
                                          <p:val>
                                            <p:fltVal val="0"/>
                                          </p:val>
                                        </p:tav>
                                        <p:tav tm="100000">
                                          <p:val>
                                            <p:strVal val="#ppt_w"/>
                                          </p:val>
                                        </p:tav>
                                      </p:tavLst>
                                    </p:anim>
                                    <p:anim calcmode="lin" valueType="num">
                                      <p:cBhvr>
                                        <p:cTn id="84" dur="500" fill="hold"/>
                                        <p:tgtEl>
                                          <p:spTgt spid="3">
                                            <p:txEl>
                                              <p:pRg st="9" end="9"/>
                                            </p:txEl>
                                          </p:spTgt>
                                        </p:tgtEl>
                                        <p:attrNameLst>
                                          <p:attrName>ppt_h</p:attrName>
                                        </p:attrNameLst>
                                      </p:cBhvr>
                                      <p:tavLst>
                                        <p:tav tm="0">
                                          <p:val>
                                            <p:fltVal val="0"/>
                                          </p:val>
                                        </p:tav>
                                        <p:tav tm="100000">
                                          <p:val>
                                            <p:strVal val="#ppt_h"/>
                                          </p:val>
                                        </p:tav>
                                      </p:tavLst>
                                    </p:anim>
                                    <p:animEffect transition="in" filter="fade">
                                      <p:cBhvr>
                                        <p:cTn id="85" dur="500"/>
                                        <p:tgtEl>
                                          <p:spTgt spid="3">
                                            <p:txEl>
                                              <p:pRg st="9" end="9"/>
                                            </p:txEl>
                                          </p:spTgt>
                                        </p:tgtEl>
                                      </p:cBhvr>
                                    </p:animEffect>
                                  </p:childTnLst>
                                </p:cTn>
                              </p:par>
                              <p:par>
                                <p:cTn id="86" presetID="53" presetClass="entr" presetSubtype="16" fill="hold" nodeType="withEffect">
                                  <p:stCondLst>
                                    <p:cond delay="0"/>
                                  </p:stCondLst>
                                  <p:childTnLst>
                                    <p:set>
                                      <p:cBhvr>
                                        <p:cTn id="87" dur="1" fill="hold">
                                          <p:stCondLst>
                                            <p:cond delay="0"/>
                                          </p:stCondLst>
                                        </p:cTn>
                                        <p:tgtEl>
                                          <p:spTgt spid="3">
                                            <p:txEl>
                                              <p:pRg st="10" end="10"/>
                                            </p:txEl>
                                          </p:spTgt>
                                        </p:tgtEl>
                                        <p:attrNameLst>
                                          <p:attrName>style.visibility</p:attrName>
                                        </p:attrNameLst>
                                      </p:cBhvr>
                                      <p:to>
                                        <p:strVal val="visible"/>
                                      </p:to>
                                    </p:set>
                                    <p:anim calcmode="lin" valueType="num">
                                      <p:cBhvr>
                                        <p:cTn id="88" dur="500" fill="hold"/>
                                        <p:tgtEl>
                                          <p:spTgt spid="3">
                                            <p:txEl>
                                              <p:pRg st="10" end="10"/>
                                            </p:txEl>
                                          </p:spTgt>
                                        </p:tgtEl>
                                        <p:attrNameLst>
                                          <p:attrName>ppt_w</p:attrName>
                                        </p:attrNameLst>
                                      </p:cBhvr>
                                      <p:tavLst>
                                        <p:tav tm="0">
                                          <p:val>
                                            <p:fltVal val="0"/>
                                          </p:val>
                                        </p:tav>
                                        <p:tav tm="100000">
                                          <p:val>
                                            <p:strVal val="#ppt_w"/>
                                          </p:val>
                                        </p:tav>
                                      </p:tavLst>
                                    </p:anim>
                                    <p:anim calcmode="lin" valueType="num">
                                      <p:cBhvr>
                                        <p:cTn id="89" dur="500" fill="hold"/>
                                        <p:tgtEl>
                                          <p:spTgt spid="3">
                                            <p:txEl>
                                              <p:pRg st="10" end="10"/>
                                            </p:txEl>
                                          </p:spTgt>
                                        </p:tgtEl>
                                        <p:attrNameLst>
                                          <p:attrName>ppt_h</p:attrName>
                                        </p:attrNameLst>
                                      </p:cBhvr>
                                      <p:tavLst>
                                        <p:tav tm="0">
                                          <p:val>
                                            <p:fltVal val="0"/>
                                          </p:val>
                                        </p:tav>
                                        <p:tav tm="100000">
                                          <p:val>
                                            <p:strVal val="#ppt_h"/>
                                          </p:val>
                                        </p:tav>
                                      </p:tavLst>
                                    </p:anim>
                                    <p:animEffect transition="in" filter="fade">
                                      <p:cBhvr>
                                        <p:cTn id="90" dur="500"/>
                                        <p:tgtEl>
                                          <p:spTgt spid="3">
                                            <p:txEl>
                                              <p:pRg st="10" end="10"/>
                                            </p:txEl>
                                          </p:spTgt>
                                        </p:tgtEl>
                                      </p:cBhvr>
                                    </p:animEffect>
                                  </p:childTnLst>
                                </p:cTn>
                              </p:par>
                            </p:childTnLst>
                          </p:cTn>
                        </p:par>
                      </p:childTnLst>
                    </p:cTn>
                  </p:par>
                  <p:par>
                    <p:cTn id="91" fill="hold">
                      <p:stCondLst>
                        <p:cond delay="indefinite"/>
                      </p:stCondLst>
                      <p:childTnLst>
                        <p:par>
                          <p:cTn id="92" fill="hold">
                            <p:stCondLst>
                              <p:cond delay="0"/>
                            </p:stCondLst>
                            <p:childTnLst>
                              <p:par>
                                <p:cTn id="93" presetID="53" presetClass="entr" presetSubtype="16" fill="hold" nodeType="clickEffect">
                                  <p:stCondLst>
                                    <p:cond delay="0"/>
                                  </p:stCondLst>
                                  <p:childTnLst>
                                    <p:set>
                                      <p:cBhvr>
                                        <p:cTn id="94" dur="1" fill="hold">
                                          <p:stCondLst>
                                            <p:cond delay="0"/>
                                          </p:stCondLst>
                                        </p:cTn>
                                        <p:tgtEl>
                                          <p:spTgt spid="3">
                                            <p:txEl>
                                              <p:pRg st="11" end="11"/>
                                            </p:txEl>
                                          </p:spTgt>
                                        </p:tgtEl>
                                        <p:attrNameLst>
                                          <p:attrName>style.visibility</p:attrName>
                                        </p:attrNameLst>
                                      </p:cBhvr>
                                      <p:to>
                                        <p:strVal val="visible"/>
                                      </p:to>
                                    </p:set>
                                    <p:anim calcmode="lin" valueType="num">
                                      <p:cBhvr>
                                        <p:cTn id="95" dur="500" fill="hold"/>
                                        <p:tgtEl>
                                          <p:spTgt spid="3">
                                            <p:txEl>
                                              <p:pRg st="11" end="11"/>
                                            </p:txEl>
                                          </p:spTgt>
                                        </p:tgtEl>
                                        <p:attrNameLst>
                                          <p:attrName>ppt_w</p:attrName>
                                        </p:attrNameLst>
                                      </p:cBhvr>
                                      <p:tavLst>
                                        <p:tav tm="0">
                                          <p:val>
                                            <p:fltVal val="0"/>
                                          </p:val>
                                        </p:tav>
                                        <p:tav tm="100000">
                                          <p:val>
                                            <p:strVal val="#ppt_w"/>
                                          </p:val>
                                        </p:tav>
                                      </p:tavLst>
                                    </p:anim>
                                    <p:anim calcmode="lin" valueType="num">
                                      <p:cBhvr>
                                        <p:cTn id="96" dur="500" fill="hold"/>
                                        <p:tgtEl>
                                          <p:spTgt spid="3">
                                            <p:txEl>
                                              <p:pRg st="11" end="11"/>
                                            </p:txEl>
                                          </p:spTgt>
                                        </p:tgtEl>
                                        <p:attrNameLst>
                                          <p:attrName>ppt_h</p:attrName>
                                        </p:attrNameLst>
                                      </p:cBhvr>
                                      <p:tavLst>
                                        <p:tav tm="0">
                                          <p:val>
                                            <p:fltVal val="0"/>
                                          </p:val>
                                        </p:tav>
                                        <p:tav tm="100000">
                                          <p:val>
                                            <p:strVal val="#ppt_h"/>
                                          </p:val>
                                        </p:tav>
                                      </p:tavLst>
                                    </p:anim>
                                    <p:animEffect transition="in" filter="fade">
                                      <p:cBhvr>
                                        <p:cTn id="97"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objekt pre obsah 2"/>
          <p:cNvSpPr>
            <a:spLocks noGrp="1"/>
          </p:cNvSpPr>
          <p:nvPr>
            <p:ph idx="1"/>
          </p:nvPr>
        </p:nvSpPr>
        <p:spPr>
          <a:xfrm>
            <a:off x="323528" y="836712"/>
            <a:ext cx="8389464" cy="5256584"/>
          </a:xfrm>
        </p:spPr>
        <p:txBody>
          <a:bodyPr/>
          <a:lstStyle/>
          <a:p>
            <a:pPr marL="0" indent="0" algn="ctr">
              <a:buNone/>
            </a:pPr>
            <a:r>
              <a:rPr lang="sk-SK" sz="1800" i="1" dirty="0">
                <a:solidFill>
                  <a:schemeClr val="tx1"/>
                </a:solidFill>
                <a:effectLst>
                  <a:outerShdw blurRad="38100" dist="38100" dir="2700000" algn="tl">
                    <a:srgbClr val="000000">
                      <a:alpha val="43137"/>
                    </a:srgbClr>
                  </a:outerShdw>
                </a:effectLst>
                <a:latin typeface="+mj-lt"/>
              </a:rPr>
              <a:t>Aktivita 4 Zvyšovanie kvality produktov alebo ich pridanej hodnoty </a:t>
            </a:r>
            <a:r>
              <a:rPr lang="sk-SK" sz="1800" i="1" dirty="0" smtClean="0">
                <a:solidFill>
                  <a:schemeClr val="tx1"/>
                </a:solidFill>
                <a:effectLst>
                  <a:outerShdw blurRad="38100" dist="38100" dir="2700000" algn="tl">
                    <a:srgbClr val="000000">
                      <a:alpha val="43137"/>
                    </a:srgbClr>
                  </a:outerShdw>
                </a:effectLst>
                <a:latin typeface="+mj-lt"/>
              </a:rPr>
              <a:t>                                      (115 183 EUR– indikatívny rozpočet, </a:t>
            </a:r>
            <a:r>
              <a:rPr lang="sk-SK" sz="1800" i="1" dirty="0">
                <a:solidFill>
                  <a:schemeClr val="accent6"/>
                </a:solidFill>
                <a:effectLst>
                  <a:outerShdw blurRad="38100" dist="38100" dir="2700000" algn="tl">
                    <a:srgbClr val="000000">
                      <a:alpha val="43137"/>
                    </a:srgbClr>
                  </a:outerShdw>
                </a:effectLst>
                <a:latin typeface="+mj-lt"/>
              </a:rPr>
              <a:t>115 183 EUR vo vyhlásenej výzve</a:t>
            </a:r>
            <a:r>
              <a:rPr lang="sk-SK" sz="1800" i="1" dirty="0" smtClean="0">
                <a:solidFill>
                  <a:schemeClr val="tx1"/>
                </a:solidFill>
                <a:effectLst>
                  <a:outerShdw blurRad="38100" dist="38100" dir="2700000" algn="tl">
                    <a:srgbClr val="000000">
                      <a:alpha val="43137"/>
                    </a:srgbClr>
                  </a:outerShdw>
                </a:effectLst>
                <a:latin typeface="+mj-lt"/>
              </a:rPr>
              <a:t>)</a:t>
            </a:r>
            <a:endParaRPr lang="sk-SK" sz="1800" b="1" i="1" dirty="0">
              <a:solidFill>
                <a:schemeClr val="tx1"/>
              </a:solidFill>
              <a:latin typeface="+mj-lt"/>
            </a:endParaRPr>
          </a:p>
          <a:p>
            <a:pPr marL="0" indent="0" algn="ctr">
              <a:buNone/>
            </a:pPr>
            <a:endParaRPr lang="sk-SK" sz="1600" b="1" i="1" dirty="0" smtClean="0">
              <a:solidFill>
                <a:schemeClr val="tx1"/>
              </a:solidFill>
              <a:latin typeface="+mj-lt"/>
            </a:endParaRPr>
          </a:p>
          <a:p>
            <a:pPr marL="0" indent="0" algn="just">
              <a:spcBef>
                <a:spcPts val="0"/>
              </a:spcBef>
              <a:buNone/>
            </a:pPr>
            <a:r>
              <a:rPr lang="sk-SK" sz="1400" b="1" i="1" dirty="0" smtClean="0">
                <a:solidFill>
                  <a:schemeClr val="tx1"/>
                </a:solidFill>
                <a:latin typeface="+mj-lt"/>
              </a:rPr>
              <a:t>Výška </a:t>
            </a:r>
            <a:r>
              <a:rPr lang="sk-SK" sz="1400" b="1" i="1" dirty="0">
                <a:solidFill>
                  <a:schemeClr val="tx1"/>
                </a:solidFill>
                <a:latin typeface="+mj-lt"/>
              </a:rPr>
              <a:t>príspevku: </a:t>
            </a:r>
          </a:p>
          <a:p>
            <a:pPr algn="just">
              <a:spcBef>
                <a:spcPts val="0"/>
              </a:spcBef>
            </a:pPr>
            <a:r>
              <a:rPr lang="sk-SK" sz="1400" b="1" dirty="0">
                <a:solidFill>
                  <a:srgbClr val="FF0000"/>
                </a:solidFill>
                <a:latin typeface="+mj-lt"/>
              </a:rPr>
              <a:t>2 500 EUR - 10 000 EUR </a:t>
            </a:r>
            <a:r>
              <a:rPr lang="sk-SK" sz="1400" dirty="0">
                <a:solidFill>
                  <a:schemeClr val="tx1"/>
                </a:solidFill>
                <a:latin typeface="+mj-lt"/>
              </a:rPr>
              <a:t>– MSP (t.j. 50% z celkových oprávnených výdavkov)</a:t>
            </a:r>
          </a:p>
          <a:p>
            <a:pPr algn="just">
              <a:spcBef>
                <a:spcPts val="0"/>
              </a:spcBef>
            </a:pPr>
            <a:r>
              <a:rPr lang="sk-SK" sz="1400" b="1" dirty="0">
                <a:solidFill>
                  <a:srgbClr val="FF0000"/>
                </a:solidFill>
                <a:latin typeface="+mj-lt"/>
              </a:rPr>
              <a:t>1 500  - 6 000 EUR </a:t>
            </a:r>
            <a:r>
              <a:rPr lang="sk-SK" sz="1400" dirty="0">
                <a:solidFill>
                  <a:schemeClr val="tx1"/>
                </a:solidFill>
                <a:latin typeface="+mj-lt"/>
              </a:rPr>
              <a:t>– ostatné (t.j. 30% z celkových oprávnených výdavkov)</a:t>
            </a:r>
          </a:p>
          <a:p>
            <a:pPr algn="just"/>
            <a:r>
              <a:rPr lang="sk-SK" sz="1800" i="1" dirty="0">
                <a:solidFill>
                  <a:schemeClr val="tx1"/>
                </a:solidFill>
                <a:latin typeface="+mj-lt"/>
              </a:rPr>
              <a:t>Investície súvisiace s výstavbou/zriadením malých predajní </a:t>
            </a:r>
            <a:r>
              <a:rPr lang="sk-SK" sz="1800" dirty="0">
                <a:solidFill>
                  <a:schemeClr val="tx1"/>
                </a:solidFill>
                <a:latin typeface="+mj-lt"/>
              </a:rPr>
              <a:t>na priamy predaj produktov </a:t>
            </a:r>
            <a:r>
              <a:rPr lang="sk-SK" sz="1800" dirty="0" err="1">
                <a:solidFill>
                  <a:schemeClr val="tx1"/>
                </a:solidFill>
                <a:latin typeface="+mj-lt"/>
              </a:rPr>
              <a:t>akvakultúry</a:t>
            </a:r>
            <a:r>
              <a:rPr lang="sk-SK" sz="1800" dirty="0">
                <a:solidFill>
                  <a:schemeClr val="tx1"/>
                </a:solidFill>
                <a:latin typeface="+mj-lt"/>
              </a:rPr>
              <a:t> vrátane jej vybavenia (Pod výstavbou malej predajne sa rozumie vybudovanie novej stavby. Pod zriadením malej predajne sa rozumie vykonanie stavebných úprav existujúcich budov, alebo ich častí, formou rekonštrukcie, modernizácie alebo rozšírenia).</a:t>
            </a:r>
          </a:p>
          <a:p>
            <a:pPr algn="just"/>
            <a:r>
              <a:rPr lang="sk-SK" sz="1800" i="1" dirty="0">
                <a:solidFill>
                  <a:schemeClr val="tx1"/>
                </a:solidFill>
                <a:latin typeface="+mj-lt"/>
              </a:rPr>
              <a:t>Investície súvisiace s rozšírením,  rekonštrukciou a modernizáciou existujúcich malých predajní </a:t>
            </a:r>
            <a:r>
              <a:rPr lang="sk-SK" sz="1800" dirty="0">
                <a:solidFill>
                  <a:schemeClr val="tx1"/>
                </a:solidFill>
                <a:latin typeface="+mj-lt"/>
              </a:rPr>
              <a:t>na priamy predaj produktov </a:t>
            </a:r>
            <a:r>
              <a:rPr lang="sk-SK" sz="1800" dirty="0" err="1">
                <a:solidFill>
                  <a:schemeClr val="tx1"/>
                </a:solidFill>
                <a:latin typeface="+mj-lt"/>
              </a:rPr>
              <a:t>akvakultúry</a:t>
            </a:r>
            <a:r>
              <a:rPr lang="sk-SK" sz="1800" dirty="0">
                <a:solidFill>
                  <a:schemeClr val="tx1"/>
                </a:solidFill>
                <a:latin typeface="+mj-lt"/>
              </a:rPr>
              <a:t> vrátane obstarania jej vybavenia</a:t>
            </a:r>
            <a:r>
              <a:rPr lang="sk-SK" sz="1800" dirty="0" smtClean="0">
                <a:solidFill>
                  <a:schemeClr val="tx1"/>
                </a:solidFill>
                <a:latin typeface="+mj-lt"/>
              </a:rPr>
              <a:t>.</a:t>
            </a:r>
            <a:endParaRPr lang="sk-SK" sz="1600" b="1" i="1" dirty="0" smtClean="0">
              <a:solidFill>
                <a:schemeClr val="tx1"/>
              </a:solidFill>
              <a:latin typeface="+mj-lt"/>
            </a:endParaRPr>
          </a:p>
          <a:p>
            <a:pPr marL="0" indent="0">
              <a:buNone/>
            </a:pPr>
            <a:r>
              <a:rPr lang="sk-SK" sz="1600" b="1" i="1" dirty="0">
                <a:solidFill>
                  <a:schemeClr val="tx1"/>
                </a:solidFill>
                <a:latin typeface="+mj-lt"/>
              </a:rPr>
              <a:t>Oprávnení žiadatelia:</a:t>
            </a:r>
            <a:r>
              <a:rPr lang="sk-SK" sz="1600" b="1" dirty="0">
                <a:solidFill>
                  <a:schemeClr val="tx1"/>
                </a:solidFill>
                <a:latin typeface="+mj-lt"/>
              </a:rPr>
              <a:t> </a:t>
            </a:r>
          </a:p>
          <a:p>
            <a:pPr algn="just">
              <a:spcBef>
                <a:spcPts val="0"/>
              </a:spcBef>
            </a:pPr>
            <a:r>
              <a:rPr lang="sk-SK" sz="1800" dirty="0">
                <a:solidFill>
                  <a:schemeClr val="tx1"/>
                </a:solidFill>
                <a:latin typeface="+mj-lt"/>
              </a:rPr>
              <a:t>FO a PO podnikajúce v oblasti </a:t>
            </a:r>
            <a:r>
              <a:rPr lang="sk-SK" sz="1800" dirty="0" err="1">
                <a:solidFill>
                  <a:schemeClr val="tx1"/>
                </a:solidFill>
                <a:latin typeface="+mj-lt"/>
              </a:rPr>
              <a:t>akvakultúry</a:t>
            </a:r>
            <a:r>
              <a:rPr lang="sk-SK" sz="1800" dirty="0">
                <a:solidFill>
                  <a:schemeClr val="tx1"/>
                </a:solidFill>
                <a:latin typeface="+mj-lt"/>
              </a:rPr>
              <a:t> - (ukončený minimálne jeden účtovný rok) v čase predloženia </a:t>
            </a:r>
            <a:r>
              <a:rPr lang="sk-SK" sz="1800" dirty="0" err="1">
                <a:solidFill>
                  <a:schemeClr val="tx1"/>
                </a:solidFill>
                <a:latin typeface="+mj-lt"/>
              </a:rPr>
              <a:t>ŽoNFP</a:t>
            </a:r>
            <a:r>
              <a:rPr lang="sk-SK" sz="1800" dirty="0">
                <a:solidFill>
                  <a:schemeClr val="tx1"/>
                </a:solidFill>
                <a:latin typeface="+mj-lt"/>
              </a:rPr>
              <a:t>.</a:t>
            </a:r>
          </a:p>
          <a:p>
            <a:pPr algn="just"/>
            <a:endParaRPr lang="sk-SK" sz="1400" dirty="0" smtClean="0"/>
          </a:p>
        </p:txBody>
      </p:sp>
      <p:pic>
        <p:nvPicPr>
          <p:cNvPr id="4" name="Picture 2" descr="C:\Users\kamil.huslica\Desktop\oprh\logo OPRH\fishes\logo OPRH 2014-2020_verzia 10.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81987" y="6189885"/>
            <a:ext cx="862013" cy="858838"/>
          </a:xfrm>
          <a:prstGeom prst="rect">
            <a:avLst/>
          </a:prstGeom>
          <a:noFill/>
          <a:extLst>
            <a:ext uri="{909E8E84-426E-40DD-AFC4-6F175D3DCCD1}">
              <a14:hiddenFill xmlns:a14="http://schemas.microsoft.com/office/drawing/2010/main">
                <a:solidFill>
                  <a:srgbClr val="FFFFFF"/>
                </a:solidFill>
              </a14:hiddenFill>
            </a:ext>
          </a:extLst>
        </p:spPr>
      </p:pic>
      <p:sp>
        <p:nvSpPr>
          <p:cNvPr id="5" name="BlokTextu 4"/>
          <p:cNvSpPr txBox="1"/>
          <p:nvPr/>
        </p:nvSpPr>
        <p:spPr>
          <a:xfrm>
            <a:off x="323528" y="-27384"/>
            <a:ext cx="8496944" cy="1323439"/>
          </a:xfrm>
          <a:prstGeom prst="rect">
            <a:avLst/>
          </a:prstGeom>
          <a:noFill/>
        </p:spPr>
        <p:txBody>
          <a:bodyPr wrap="square" rtlCol="0">
            <a:spAutoFit/>
          </a:bodyPr>
          <a:lstStyle/>
          <a:p>
            <a:pPr algn="ctr"/>
            <a:r>
              <a:rPr lang="sk-SK" sz="2400" b="1" dirty="0">
                <a:effectLst>
                  <a:outerShdw blurRad="38100" dist="38100" dir="2700000" algn="tl">
                    <a:srgbClr val="000000">
                      <a:alpha val="43137"/>
                    </a:srgbClr>
                  </a:outerShdw>
                </a:effectLst>
              </a:rPr>
              <a:t>Opatrenia a podporované aktivity </a:t>
            </a:r>
            <a:endParaRPr lang="sk-SK" sz="2400" b="1" dirty="0" smtClean="0">
              <a:effectLst>
                <a:outerShdw blurRad="38100" dist="38100" dir="2700000" algn="tl">
                  <a:srgbClr val="000000">
                    <a:alpha val="43137"/>
                  </a:srgbClr>
                </a:outerShdw>
              </a:effectLst>
            </a:endParaRPr>
          </a:p>
          <a:p>
            <a:pPr algn="ctr"/>
            <a:r>
              <a:rPr lang="sk-SK" sz="2000" b="1" dirty="0" smtClean="0">
                <a:effectLst>
                  <a:outerShdw blurRad="38100" dist="38100" dir="2700000" algn="tl">
                    <a:srgbClr val="000000">
                      <a:alpha val="43137"/>
                    </a:srgbClr>
                  </a:outerShdw>
                </a:effectLst>
              </a:rPr>
              <a:t>v </a:t>
            </a:r>
            <a:r>
              <a:rPr lang="sk-SK" sz="2000" b="1" dirty="0">
                <a:effectLst>
                  <a:outerShdw blurRad="38100" dist="38100" dir="2700000" algn="tl">
                    <a:srgbClr val="000000">
                      <a:alpha val="43137"/>
                    </a:srgbClr>
                  </a:outerShdw>
                </a:effectLst>
              </a:rPr>
              <a:t>rámci Operačného programu Rybné hospodárstvo 2014 – 2020</a:t>
            </a:r>
          </a:p>
          <a:p>
            <a:pPr algn="ctr"/>
            <a:r>
              <a:rPr lang="sk-SK" b="1" u="sng" dirty="0">
                <a:cs typeface="Sakkal Majalla" pitchFamily="2" charset="-78"/>
              </a:rPr>
              <a:t>Opatrenie </a:t>
            </a:r>
            <a:r>
              <a:rPr lang="sk-SK" b="1" u="sng" dirty="0">
                <a:solidFill>
                  <a:srgbClr val="FF0000"/>
                </a:solidFill>
                <a:cs typeface="Sakkal Majalla" pitchFamily="2" charset="-78"/>
              </a:rPr>
              <a:t>2.2.1</a:t>
            </a:r>
            <a:r>
              <a:rPr lang="sk-SK" b="1" u="sng" dirty="0">
                <a:cs typeface="Sakkal Majalla" pitchFamily="2" charset="-78"/>
              </a:rPr>
              <a:t> Produktívne investície do </a:t>
            </a:r>
            <a:r>
              <a:rPr lang="sk-SK" b="1" u="sng" dirty="0" err="1">
                <a:cs typeface="Sakkal Majalla" pitchFamily="2" charset="-78"/>
              </a:rPr>
              <a:t>akvakultúry</a:t>
            </a:r>
            <a:endParaRPr lang="sk-SK" b="1" u="sng" dirty="0">
              <a:cs typeface="Sakkal Majalla" pitchFamily="2" charset="-78"/>
            </a:endParaRPr>
          </a:p>
          <a:p>
            <a:endParaRPr lang="sk-SK" dirty="0"/>
          </a:p>
        </p:txBody>
      </p:sp>
    </p:spTree>
    <p:extLst>
      <p:ext uri="{BB962C8B-B14F-4D97-AF65-F5344CB8AC3E}">
        <p14:creationId xmlns:p14="http://schemas.microsoft.com/office/powerpoint/2010/main" val="48438083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500"/>
                                        <p:tgtEl>
                                          <p:spTgt spid="5">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barn(inVertical)">
                                      <p:cBhvr>
                                        <p:cTn id="10" dur="500"/>
                                        <p:tgtEl>
                                          <p:spTgt spid="5">
                                            <p:txEl>
                                              <p:pRg st="1" end="1"/>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Effect transition="in" filter="barn(inVertical)">
                                      <p:cBhvr>
                                        <p:cTn id="13" dur="500"/>
                                        <p:tgtEl>
                                          <p:spTgt spid="5">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nodeType="click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 calcmode="lin" valueType="num">
                                      <p:cBhvr>
                                        <p:cTn id="18"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9"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20" dur="500"/>
                                        <p:tgtEl>
                                          <p:spTgt spid="3">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p:cTn id="25"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6"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7" dur="500"/>
                                        <p:tgtEl>
                                          <p:spTgt spid="3">
                                            <p:txEl>
                                              <p:pRg st="2" end="2"/>
                                            </p:txEl>
                                          </p:spTgt>
                                        </p:tgtEl>
                                      </p:cBhvr>
                                    </p:animEffect>
                                  </p:childTnLst>
                                </p:cTn>
                              </p:par>
                              <p:par>
                                <p:cTn id="28" presetID="53" presetClass="entr" presetSubtype="16" fill="hold" nodeType="withEffect">
                                  <p:stCondLst>
                                    <p:cond delay="0"/>
                                  </p:stCondLst>
                                  <p:childTnLst>
                                    <p:set>
                                      <p:cBhvr>
                                        <p:cTn id="29" dur="1" fill="hold">
                                          <p:stCondLst>
                                            <p:cond delay="0"/>
                                          </p:stCondLst>
                                        </p:cTn>
                                        <p:tgtEl>
                                          <p:spTgt spid="3">
                                            <p:txEl>
                                              <p:pRg st="3" end="3"/>
                                            </p:txEl>
                                          </p:spTgt>
                                        </p:tgtEl>
                                        <p:attrNameLst>
                                          <p:attrName>style.visibility</p:attrName>
                                        </p:attrNameLst>
                                      </p:cBhvr>
                                      <p:to>
                                        <p:strVal val="visible"/>
                                      </p:to>
                                    </p:set>
                                    <p:anim calcmode="lin" valueType="num">
                                      <p:cBhvr>
                                        <p:cTn id="30"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1"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2" dur="500"/>
                                        <p:tgtEl>
                                          <p:spTgt spid="3">
                                            <p:txEl>
                                              <p:pRg st="3" end="3"/>
                                            </p:txEl>
                                          </p:spTgt>
                                        </p:tgtEl>
                                      </p:cBhvr>
                                    </p:animEffect>
                                  </p:childTnLst>
                                </p:cTn>
                              </p:par>
                              <p:par>
                                <p:cTn id="33" presetID="53" presetClass="entr" presetSubtype="16" fill="hold" nodeType="with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 calcmode="lin" valueType="num">
                                      <p:cBhvr>
                                        <p:cTn id="35"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3">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2" presetClass="emph" presetSubtype="0" fill="hold" nodeType="clickEffect">
                                  <p:stCondLst>
                                    <p:cond delay="0"/>
                                  </p:stCondLst>
                                  <p:childTnLst>
                                    <p:animRot by="120000">
                                      <p:cBhvr>
                                        <p:cTn id="41" dur="100" fill="hold">
                                          <p:stCondLst>
                                            <p:cond delay="0"/>
                                          </p:stCondLst>
                                        </p:cTn>
                                        <p:tgtEl>
                                          <p:spTgt spid="3">
                                            <p:txEl>
                                              <p:pRg st="2" end="2"/>
                                            </p:txEl>
                                          </p:spTgt>
                                        </p:tgtEl>
                                        <p:attrNameLst>
                                          <p:attrName>r</p:attrName>
                                        </p:attrNameLst>
                                      </p:cBhvr>
                                    </p:animRot>
                                    <p:animRot by="-240000">
                                      <p:cBhvr>
                                        <p:cTn id="42" dur="200" fill="hold">
                                          <p:stCondLst>
                                            <p:cond delay="200"/>
                                          </p:stCondLst>
                                        </p:cTn>
                                        <p:tgtEl>
                                          <p:spTgt spid="3">
                                            <p:txEl>
                                              <p:pRg st="2" end="2"/>
                                            </p:txEl>
                                          </p:spTgt>
                                        </p:tgtEl>
                                        <p:attrNameLst>
                                          <p:attrName>r</p:attrName>
                                        </p:attrNameLst>
                                      </p:cBhvr>
                                    </p:animRot>
                                    <p:animRot by="240000">
                                      <p:cBhvr>
                                        <p:cTn id="43" dur="200" fill="hold">
                                          <p:stCondLst>
                                            <p:cond delay="400"/>
                                          </p:stCondLst>
                                        </p:cTn>
                                        <p:tgtEl>
                                          <p:spTgt spid="3">
                                            <p:txEl>
                                              <p:pRg st="2" end="2"/>
                                            </p:txEl>
                                          </p:spTgt>
                                        </p:tgtEl>
                                        <p:attrNameLst>
                                          <p:attrName>r</p:attrName>
                                        </p:attrNameLst>
                                      </p:cBhvr>
                                    </p:animRot>
                                    <p:animRot by="-240000">
                                      <p:cBhvr>
                                        <p:cTn id="44" dur="200" fill="hold">
                                          <p:stCondLst>
                                            <p:cond delay="600"/>
                                          </p:stCondLst>
                                        </p:cTn>
                                        <p:tgtEl>
                                          <p:spTgt spid="3">
                                            <p:txEl>
                                              <p:pRg st="2" end="2"/>
                                            </p:txEl>
                                          </p:spTgt>
                                        </p:tgtEl>
                                        <p:attrNameLst>
                                          <p:attrName>r</p:attrName>
                                        </p:attrNameLst>
                                      </p:cBhvr>
                                    </p:animRot>
                                    <p:animRot by="120000">
                                      <p:cBhvr>
                                        <p:cTn id="45" dur="200" fill="hold">
                                          <p:stCondLst>
                                            <p:cond delay="800"/>
                                          </p:stCondLst>
                                        </p:cTn>
                                        <p:tgtEl>
                                          <p:spTgt spid="3">
                                            <p:txEl>
                                              <p:pRg st="2" end="2"/>
                                            </p:txEl>
                                          </p:spTgt>
                                        </p:tgtEl>
                                        <p:attrNameLst>
                                          <p:attrName>r</p:attrName>
                                        </p:attrNameLst>
                                      </p:cBhvr>
                                    </p:animRot>
                                  </p:childTnLst>
                                </p:cTn>
                              </p:par>
                              <p:par>
                                <p:cTn id="46" presetID="32" presetClass="emph" presetSubtype="0" fill="hold" nodeType="withEffect">
                                  <p:stCondLst>
                                    <p:cond delay="0"/>
                                  </p:stCondLst>
                                  <p:childTnLst>
                                    <p:animRot by="120000">
                                      <p:cBhvr>
                                        <p:cTn id="47" dur="100" fill="hold">
                                          <p:stCondLst>
                                            <p:cond delay="0"/>
                                          </p:stCondLst>
                                        </p:cTn>
                                        <p:tgtEl>
                                          <p:spTgt spid="3">
                                            <p:txEl>
                                              <p:pRg st="3" end="3"/>
                                            </p:txEl>
                                          </p:spTgt>
                                        </p:tgtEl>
                                        <p:attrNameLst>
                                          <p:attrName>r</p:attrName>
                                        </p:attrNameLst>
                                      </p:cBhvr>
                                    </p:animRot>
                                    <p:animRot by="-240000">
                                      <p:cBhvr>
                                        <p:cTn id="48" dur="200" fill="hold">
                                          <p:stCondLst>
                                            <p:cond delay="200"/>
                                          </p:stCondLst>
                                        </p:cTn>
                                        <p:tgtEl>
                                          <p:spTgt spid="3">
                                            <p:txEl>
                                              <p:pRg st="3" end="3"/>
                                            </p:txEl>
                                          </p:spTgt>
                                        </p:tgtEl>
                                        <p:attrNameLst>
                                          <p:attrName>r</p:attrName>
                                        </p:attrNameLst>
                                      </p:cBhvr>
                                    </p:animRot>
                                    <p:animRot by="240000">
                                      <p:cBhvr>
                                        <p:cTn id="49" dur="200" fill="hold">
                                          <p:stCondLst>
                                            <p:cond delay="400"/>
                                          </p:stCondLst>
                                        </p:cTn>
                                        <p:tgtEl>
                                          <p:spTgt spid="3">
                                            <p:txEl>
                                              <p:pRg st="3" end="3"/>
                                            </p:txEl>
                                          </p:spTgt>
                                        </p:tgtEl>
                                        <p:attrNameLst>
                                          <p:attrName>r</p:attrName>
                                        </p:attrNameLst>
                                      </p:cBhvr>
                                    </p:animRot>
                                    <p:animRot by="-240000">
                                      <p:cBhvr>
                                        <p:cTn id="50" dur="200" fill="hold">
                                          <p:stCondLst>
                                            <p:cond delay="600"/>
                                          </p:stCondLst>
                                        </p:cTn>
                                        <p:tgtEl>
                                          <p:spTgt spid="3">
                                            <p:txEl>
                                              <p:pRg st="3" end="3"/>
                                            </p:txEl>
                                          </p:spTgt>
                                        </p:tgtEl>
                                        <p:attrNameLst>
                                          <p:attrName>r</p:attrName>
                                        </p:attrNameLst>
                                      </p:cBhvr>
                                    </p:animRot>
                                    <p:animRot by="120000">
                                      <p:cBhvr>
                                        <p:cTn id="51" dur="200" fill="hold">
                                          <p:stCondLst>
                                            <p:cond delay="800"/>
                                          </p:stCondLst>
                                        </p:cTn>
                                        <p:tgtEl>
                                          <p:spTgt spid="3">
                                            <p:txEl>
                                              <p:pRg st="3" end="3"/>
                                            </p:txEl>
                                          </p:spTgt>
                                        </p:tgtEl>
                                        <p:attrNameLst>
                                          <p:attrName>r</p:attrName>
                                        </p:attrNameLst>
                                      </p:cBhvr>
                                    </p:animRot>
                                  </p:childTnLst>
                                </p:cTn>
                              </p:par>
                              <p:par>
                                <p:cTn id="52" presetID="32" presetClass="emph" presetSubtype="0" fill="hold" nodeType="withEffect">
                                  <p:stCondLst>
                                    <p:cond delay="0"/>
                                  </p:stCondLst>
                                  <p:childTnLst>
                                    <p:animRot by="120000">
                                      <p:cBhvr>
                                        <p:cTn id="53" dur="100" fill="hold">
                                          <p:stCondLst>
                                            <p:cond delay="0"/>
                                          </p:stCondLst>
                                        </p:cTn>
                                        <p:tgtEl>
                                          <p:spTgt spid="3">
                                            <p:txEl>
                                              <p:pRg st="4" end="4"/>
                                            </p:txEl>
                                          </p:spTgt>
                                        </p:tgtEl>
                                        <p:attrNameLst>
                                          <p:attrName>r</p:attrName>
                                        </p:attrNameLst>
                                      </p:cBhvr>
                                    </p:animRot>
                                    <p:animRot by="-240000">
                                      <p:cBhvr>
                                        <p:cTn id="54" dur="200" fill="hold">
                                          <p:stCondLst>
                                            <p:cond delay="200"/>
                                          </p:stCondLst>
                                        </p:cTn>
                                        <p:tgtEl>
                                          <p:spTgt spid="3">
                                            <p:txEl>
                                              <p:pRg st="4" end="4"/>
                                            </p:txEl>
                                          </p:spTgt>
                                        </p:tgtEl>
                                        <p:attrNameLst>
                                          <p:attrName>r</p:attrName>
                                        </p:attrNameLst>
                                      </p:cBhvr>
                                    </p:animRot>
                                    <p:animRot by="240000">
                                      <p:cBhvr>
                                        <p:cTn id="55" dur="200" fill="hold">
                                          <p:stCondLst>
                                            <p:cond delay="400"/>
                                          </p:stCondLst>
                                        </p:cTn>
                                        <p:tgtEl>
                                          <p:spTgt spid="3">
                                            <p:txEl>
                                              <p:pRg st="4" end="4"/>
                                            </p:txEl>
                                          </p:spTgt>
                                        </p:tgtEl>
                                        <p:attrNameLst>
                                          <p:attrName>r</p:attrName>
                                        </p:attrNameLst>
                                      </p:cBhvr>
                                    </p:animRot>
                                    <p:animRot by="-240000">
                                      <p:cBhvr>
                                        <p:cTn id="56" dur="200" fill="hold">
                                          <p:stCondLst>
                                            <p:cond delay="600"/>
                                          </p:stCondLst>
                                        </p:cTn>
                                        <p:tgtEl>
                                          <p:spTgt spid="3">
                                            <p:txEl>
                                              <p:pRg st="4" end="4"/>
                                            </p:txEl>
                                          </p:spTgt>
                                        </p:tgtEl>
                                        <p:attrNameLst>
                                          <p:attrName>r</p:attrName>
                                        </p:attrNameLst>
                                      </p:cBhvr>
                                    </p:animRot>
                                    <p:animRot by="120000">
                                      <p:cBhvr>
                                        <p:cTn id="57" dur="200" fill="hold">
                                          <p:stCondLst>
                                            <p:cond delay="800"/>
                                          </p:stCondLst>
                                        </p:cTn>
                                        <p:tgtEl>
                                          <p:spTgt spid="3">
                                            <p:txEl>
                                              <p:pRg st="4" end="4"/>
                                            </p:txEl>
                                          </p:spTgt>
                                        </p:tgtEl>
                                        <p:attrNameLst>
                                          <p:attrName>r</p:attrName>
                                        </p:attrNameLst>
                                      </p:cBhvr>
                                    </p:animRot>
                                  </p:childTnLst>
                                </p:cTn>
                              </p:par>
                            </p:childTnLst>
                          </p:cTn>
                        </p:par>
                      </p:childTnLst>
                    </p:cTn>
                  </p:par>
                  <p:par>
                    <p:cTn id="58" fill="hold">
                      <p:stCondLst>
                        <p:cond delay="indefinite"/>
                      </p:stCondLst>
                      <p:childTnLst>
                        <p:par>
                          <p:cTn id="59" fill="hold">
                            <p:stCondLst>
                              <p:cond delay="0"/>
                            </p:stCondLst>
                            <p:childTnLst>
                              <p:par>
                                <p:cTn id="60" presetID="53" presetClass="entr" presetSubtype="16" fill="hold" nodeType="clickEffect">
                                  <p:stCondLst>
                                    <p:cond delay="0"/>
                                  </p:stCondLst>
                                  <p:childTnLst>
                                    <p:set>
                                      <p:cBhvr>
                                        <p:cTn id="61" dur="1" fill="hold">
                                          <p:stCondLst>
                                            <p:cond delay="0"/>
                                          </p:stCondLst>
                                        </p:cTn>
                                        <p:tgtEl>
                                          <p:spTgt spid="3">
                                            <p:txEl>
                                              <p:pRg st="5" end="5"/>
                                            </p:txEl>
                                          </p:spTgt>
                                        </p:tgtEl>
                                        <p:attrNameLst>
                                          <p:attrName>style.visibility</p:attrName>
                                        </p:attrNameLst>
                                      </p:cBhvr>
                                      <p:to>
                                        <p:strVal val="visible"/>
                                      </p:to>
                                    </p:set>
                                    <p:anim calcmode="lin" valueType="num">
                                      <p:cBhvr>
                                        <p:cTn id="62"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63"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64" dur="500"/>
                                        <p:tgtEl>
                                          <p:spTgt spid="3">
                                            <p:txEl>
                                              <p:pRg st="5" end="5"/>
                                            </p:txEl>
                                          </p:spTgt>
                                        </p:tgtEl>
                                      </p:cBhvr>
                                    </p:animEffect>
                                  </p:childTnLst>
                                </p:cTn>
                              </p:par>
                            </p:childTnLst>
                          </p:cTn>
                        </p:par>
                      </p:childTnLst>
                    </p:cTn>
                  </p:par>
                  <p:par>
                    <p:cTn id="65" fill="hold">
                      <p:stCondLst>
                        <p:cond delay="indefinite"/>
                      </p:stCondLst>
                      <p:childTnLst>
                        <p:par>
                          <p:cTn id="66" fill="hold">
                            <p:stCondLst>
                              <p:cond delay="0"/>
                            </p:stCondLst>
                            <p:childTnLst>
                              <p:par>
                                <p:cTn id="67" presetID="53" presetClass="entr" presetSubtype="16" fill="hold" nodeType="clickEffect">
                                  <p:stCondLst>
                                    <p:cond delay="0"/>
                                  </p:stCondLst>
                                  <p:childTnLst>
                                    <p:set>
                                      <p:cBhvr>
                                        <p:cTn id="68" dur="1" fill="hold">
                                          <p:stCondLst>
                                            <p:cond delay="0"/>
                                          </p:stCondLst>
                                        </p:cTn>
                                        <p:tgtEl>
                                          <p:spTgt spid="3">
                                            <p:txEl>
                                              <p:pRg st="6" end="6"/>
                                            </p:txEl>
                                          </p:spTgt>
                                        </p:tgtEl>
                                        <p:attrNameLst>
                                          <p:attrName>style.visibility</p:attrName>
                                        </p:attrNameLst>
                                      </p:cBhvr>
                                      <p:to>
                                        <p:strVal val="visible"/>
                                      </p:to>
                                    </p:set>
                                    <p:anim calcmode="lin" valueType="num">
                                      <p:cBhvr>
                                        <p:cTn id="69"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70" dur="500" fill="hold"/>
                                        <p:tgtEl>
                                          <p:spTgt spid="3">
                                            <p:txEl>
                                              <p:pRg st="6" end="6"/>
                                            </p:txEl>
                                          </p:spTgt>
                                        </p:tgtEl>
                                        <p:attrNameLst>
                                          <p:attrName>ppt_h</p:attrName>
                                        </p:attrNameLst>
                                      </p:cBhvr>
                                      <p:tavLst>
                                        <p:tav tm="0">
                                          <p:val>
                                            <p:fltVal val="0"/>
                                          </p:val>
                                        </p:tav>
                                        <p:tav tm="100000">
                                          <p:val>
                                            <p:strVal val="#ppt_h"/>
                                          </p:val>
                                        </p:tav>
                                      </p:tavLst>
                                    </p:anim>
                                    <p:animEffect transition="in" filter="fade">
                                      <p:cBhvr>
                                        <p:cTn id="71" dur="500"/>
                                        <p:tgtEl>
                                          <p:spTgt spid="3">
                                            <p:txEl>
                                              <p:pRg st="6" end="6"/>
                                            </p:txEl>
                                          </p:spTgt>
                                        </p:tgtEl>
                                      </p:cBhvr>
                                    </p:animEffect>
                                  </p:childTnLst>
                                </p:cTn>
                              </p:par>
                            </p:childTnLst>
                          </p:cTn>
                        </p:par>
                      </p:childTnLst>
                    </p:cTn>
                  </p:par>
                  <p:par>
                    <p:cTn id="72" fill="hold">
                      <p:stCondLst>
                        <p:cond delay="indefinite"/>
                      </p:stCondLst>
                      <p:childTnLst>
                        <p:par>
                          <p:cTn id="73" fill="hold">
                            <p:stCondLst>
                              <p:cond delay="0"/>
                            </p:stCondLst>
                            <p:childTnLst>
                              <p:par>
                                <p:cTn id="74" presetID="53" presetClass="entr" presetSubtype="16" fill="hold" nodeType="clickEffect">
                                  <p:stCondLst>
                                    <p:cond delay="0"/>
                                  </p:stCondLst>
                                  <p:childTnLst>
                                    <p:set>
                                      <p:cBhvr>
                                        <p:cTn id="75" dur="1" fill="hold">
                                          <p:stCondLst>
                                            <p:cond delay="0"/>
                                          </p:stCondLst>
                                        </p:cTn>
                                        <p:tgtEl>
                                          <p:spTgt spid="3">
                                            <p:txEl>
                                              <p:pRg st="7" end="7"/>
                                            </p:txEl>
                                          </p:spTgt>
                                        </p:tgtEl>
                                        <p:attrNameLst>
                                          <p:attrName>style.visibility</p:attrName>
                                        </p:attrNameLst>
                                      </p:cBhvr>
                                      <p:to>
                                        <p:strVal val="visible"/>
                                      </p:to>
                                    </p:set>
                                    <p:anim calcmode="lin" valueType="num">
                                      <p:cBhvr>
                                        <p:cTn id="76" dur="500" fill="hold"/>
                                        <p:tgtEl>
                                          <p:spTgt spid="3">
                                            <p:txEl>
                                              <p:pRg st="7" end="7"/>
                                            </p:txEl>
                                          </p:spTgt>
                                        </p:tgtEl>
                                        <p:attrNameLst>
                                          <p:attrName>ppt_w</p:attrName>
                                        </p:attrNameLst>
                                      </p:cBhvr>
                                      <p:tavLst>
                                        <p:tav tm="0">
                                          <p:val>
                                            <p:fltVal val="0"/>
                                          </p:val>
                                        </p:tav>
                                        <p:tav tm="100000">
                                          <p:val>
                                            <p:strVal val="#ppt_w"/>
                                          </p:val>
                                        </p:tav>
                                      </p:tavLst>
                                    </p:anim>
                                    <p:anim calcmode="lin" valueType="num">
                                      <p:cBhvr>
                                        <p:cTn id="77" dur="500" fill="hold"/>
                                        <p:tgtEl>
                                          <p:spTgt spid="3">
                                            <p:txEl>
                                              <p:pRg st="7" end="7"/>
                                            </p:txEl>
                                          </p:spTgt>
                                        </p:tgtEl>
                                        <p:attrNameLst>
                                          <p:attrName>ppt_h</p:attrName>
                                        </p:attrNameLst>
                                      </p:cBhvr>
                                      <p:tavLst>
                                        <p:tav tm="0">
                                          <p:val>
                                            <p:fltVal val="0"/>
                                          </p:val>
                                        </p:tav>
                                        <p:tav tm="100000">
                                          <p:val>
                                            <p:strVal val="#ppt_h"/>
                                          </p:val>
                                        </p:tav>
                                      </p:tavLst>
                                    </p:anim>
                                    <p:animEffect transition="in" filter="fade">
                                      <p:cBhvr>
                                        <p:cTn id="78"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objekt pre obsah 2"/>
          <p:cNvSpPr>
            <a:spLocks noGrp="1"/>
          </p:cNvSpPr>
          <p:nvPr>
            <p:ph idx="1"/>
          </p:nvPr>
        </p:nvSpPr>
        <p:spPr>
          <a:xfrm>
            <a:off x="323529" y="1221333"/>
            <a:ext cx="8389464" cy="4968552"/>
          </a:xfrm>
        </p:spPr>
        <p:txBody>
          <a:bodyPr/>
          <a:lstStyle/>
          <a:p>
            <a:pPr marL="0" indent="0" algn="ctr">
              <a:buNone/>
            </a:pPr>
            <a:r>
              <a:rPr lang="sk-SK" sz="1800" i="1" dirty="0" smtClean="0">
                <a:solidFill>
                  <a:schemeClr val="tx1"/>
                </a:solidFill>
                <a:effectLst>
                  <a:outerShdw blurRad="38100" dist="38100" dir="2700000" algn="tl">
                    <a:srgbClr val="000000">
                      <a:alpha val="43137"/>
                    </a:srgbClr>
                  </a:outerShdw>
                </a:effectLst>
                <a:latin typeface="+mn-lt"/>
              </a:rPr>
              <a:t>Aktivita </a:t>
            </a:r>
            <a:r>
              <a:rPr lang="sk-SK" sz="1800" i="1" dirty="0">
                <a:solidFill>
                  <a:schemeClr val="tx1"/>
                </a:solidFill>
                <a:effectLst>
                  <a:outerShdw blurRad="38100" dist="38100" dir="2700000" algn="tl">
                    <a:srgbClr val="000000">
                      <a:alpha val="43137"/>
                    </a:srgbClr>
                  </a:outerShdw>
                </a:effectLst>
                <a:latin typeface="+mn-lt"/>
              </a:rPr>
              <a:t>5 Obnova existujúcich produkčných zariadení  </a:t>
            </a:r>
            <a:r>
              <a:rPr lang="sk-SK" sz="1800" i="1" dirty="0" smtClean="0">
                <a:solidFill>
                  <a:schemeClr val="tx1"/>
                </a:solidFill>
                <a:effectLst>
                  <a:outerShdw blurRad="38100" dist="38100" dir="2700000" algn="tl">
                    <a:srgbClr val="000000">
                      <a:alpha val="43137"/>
                    </a:srgbClr>
                  </a:outerShdw>
                </a:effectLst>
                <a:latin typeface="+mn-lt"/>
              </a:rPr>
              <a:t>                                                               (2 115 459 EUR</a:t>
            </a:r>
            <a:r>
              <a:rPr lang="sk-SK" sz="1800" i="1" dirty="0">
                <a:solidFill>
                  <a:schemeClr val="tx1"/>
                </a:solidFill>
                <a:effectLst>
                  <a:outerShdw blurRad="38100" dist="38100" dir="2700000" algn="tl">
                    <a:srgbClr val="000000">
                      <a:alpha val="43137"/>
                    </a:srgbClr>
                  </a:outerShdw>
                </a:effectLst>
                <a:latin typeface="+mn-lt"/>
              </a:rPr>
              <a:t>– indikatívny </a:t>
            </a:r>
            <a:r>
              <a:rPr lang="sk-SK" sz="1800" i="1" dirty="0" smtClean="0">
                <a:solidFill>
                  <a:schemeClr val="tx1"/>
                </a:solidFill>
                <a:effectLst>
                  <a:outerShdw blurRad="38100" dist="38100" dir="2700000" algn="tl">
                    <a:srgbClr val="000000">
                      <a:alpha val="43137"/>
                    </a:srgbClr>
                  </a:outerShdw>
                </a:effectLst>
                <a:latin typeface="+mn-lt"/>
              </a:rPr>
              <a:t>rozpočet,</a:t>
            </a:r>
            <a:r>
              <a:rPr lang="sk-SK" sz="1800" i="1" dirty="0" smtClean="0">
                <a:solidFill>
                  <a:schemeClr val="accent6"/>
                </a:solidFill>
                <a:effectLst>
                  <a:outerShdw blurRad="38100" dist="38100" dir="2700000" algn="tl">
                    <a:srgbClr val="000000">
                      <a:alpha val="43137"/>
                    </a:srgbClr>
                  </a:outerShdw>
                </a:effectLst>
              </a:rPr>
              <a:t> </a:t>
            </a:r>
            <a:r>
              <a:rPr lang="sk-SK" sz="1800" i="1" dirty="0" smtClean="0">
                <a:solidFill>
                  <a:schemeClr val="accent6"/>
                </a:solidFill>
                <a:effectLst>
                  <a:outerShdw blurRad="38100" dist="38100" dir="2700000" algn="tl">
                    <a:srgbClr val="000000">
                      <a:alpha val="43137"/>
                    </a:srgbClr>
                  </a:outerShdw>
                </a:effectLst>
                <a:latin typeface="+mn-lt"/>
              </a:rPr>
              <a:t>2 115 459 EUR </a:t>
            </a:r>
            <a:r>
              <a:rPr lang="sk-SK" sz="1800" i="1" dirty="0">
                <a:solidFill>
                  <a:schemeClr val="accent6"/>
                </a:solidFill>
                <a:effectLst>
                  <a:outerShdw blurRad="38100" dist="38100" dir="2700000" algn="tl">
                    <a:srgbClr val="000000">
                      <a:alpha val="43137"/>
                    </a:srgbClr>
                  </a:outerShdw>
                </a:effectLst>
                <a:latin typeface="+mn-lt"/>
              </a:rPr>
              <a:t>vo vyhlásenej výzve</a:t>
            </a:r>
            <a:r>
              <a:rPr lang="sk-SK" sz="1800" i="1" dirty="0" smtClean="0">
                <a:solidFill>
                  <a:schemeClr val="tx1"/>
                </a:solidFill>
                <a:effectLst>
                  <a:outerShdw blurRad="38100" dist="38100" dir="2700000" algn="tl">
                    <a:srgbClr val="000000">
                      <a:alpha val="43137"/>
                    </a:srgbClr>
                  </a:outerShdw>
                </a:effectLst>
                <a:latin typeface="+mn-lt"/>
              </a:rPr>
              <a:t>)</a:t>
            </a:r>
          </a:p>
          <a:p>
            <a:pPr marL="0" indent="0" algn="ctr">
              <a:buNone/>
            </a:pPr>
            <a:endParaRPr lang="sk-SK" sz="1800" b="1" i="1" dirty="0" smtClean="0">
              <a:solidFill>
                <a:schemeClr val="tx1"/>
              </a:solidFill>
              <a:latin typeface="+mn-lt"/>
            </a:endParaRPr>
          </a:p>
          <a:p>
            <a:pPr marL="0" indent="0" algn="just">
              <a:spcBef>
                <a:spcPts val="0"/>
              </a:spcBef>
              <a:buNone/>
            </a:pPr>
            <a:r>
              <a:rPr lang="sk-SK" sz="1400" b="1" i="1" dirty="0">
                <a:solidFill>
                  <a:schemeClr val="tx1"/>
                </a:solidFill>
                <a:latin typeface="+mn-lt"/>
              </a:rPr>
              <a:t>Výška príspevku:  </a:t>
            </a:r>
          </a:p>
          <a:p>
            <a:pPr algn="just">
              <a:spcBef>
                <a:spcPts val="0"/>
              </a:spcBef>
            </a:pPr>
            <a:r>
              <a:rPr lang="sk-SK" sz="1400" b="1" dirty="0">
                <a:solidFill>
                  <a:srgbClr val="FF0000"/>
                </a:solidFill>
                <a:latin typeface="+mn-lt"/>
              </a:rPr>
              <a:t>min 5 000 </a:t>
            </a:r>
            <a:r>
              <a:rPr lang="sk-SK" sz="1400" b="1" dirty="0" smtClean="0">
                <a:solidFill>
                  <a:srgbClr val="FF0000"/>
                </a:solidFill>
                <a:latin typeface="+mn-lt"/>
              </a:rPr>
              <a:t>EUR </a:t>
            </a:r>
            <a:r>
              <a:rPr lang="sk-SK" sz="1400" b="1" dirty="0">
                <a:solidFill>
                  <a:srgbClr val="FF0000"/>
                </a:solidFill>
                <a:latin typeface="+mn-lt"/>
              </a:rPr>
              <a:t>- 300.000 </a:t>
            </a:r>
            <a:r>
              <a:rPr lang="sk-SK" sz="1400" b="1" dirty="0" smtClean="0">
                <a:solidFill>
                  <a:srgbClr val="FF0000"/>
                </a:solidFill>
                <a:latin typeface="+mn-lt"/>
              </a:rPr>
              <a:t>EUR </a:t>
            </a:r>
            <a:r>
              <a:rPr lang="sk-SK" sz="1400" dirty="0" smtClean="0">
                <a:solidFill>
                  <a:schemeClr val="tx1"/>
                </a:solidFill>
                <a:latin typeface="+mn-lt"/>
              </a:rPr>
              <a:t>– </a:t>
            </a:r>
            <a:r>
              <a:rPr lang="sk-SK" sz="1400" dirty="0">
                <a:solidFill>
                  <a:schemeClr val="tx1"/>
                </a:solidFill>
                <a:latin typeface="+mn-lt"/>
              </a:rPr>
              <a:t>MSP (t.j. 50% z celkových oprávnených výdavkov) 300.000€ NFP / 600.000€</a:t>
            </a:r>
          </a:p>
          <a:p>
            <a:pPr algn="just">
              <a:spcBef>
                <a:spcPts val="0"/>
              </a:spcBef>
            </a:pPr>
            <a:r>
              <a:rPr lang="sk-SK" sz="1400" b="1" dirty="0">
                <a:solidFill>
                  <a:srgbClr val="FF0000"/>
                </a:solidFill>
                <a:latin typeface="+mn-lt"/>
              </a:rPr>
              <a:t>min </a:t>
            </a:r>
            <a:r>
              <a:rPr lang="sk-SK" sz="1400" b="1" dirty="0" smtClean="0">
                <a:solidFill>
                  <a:srgbClr val="FF0000"/>
                </a:solidFill>
                <a:latin typeface="+mn-lt"/>
              </a:rPr>
              <a:t>3 </a:t>
            </a:r>
            <a:r>
              <a:rPr lang="sk-SK" sz="1400" b="1" dirty="0">
                <a:solidFill>
                  <a:srgbClr val="FF0000"/>
                </a:solidFill>
                <a:latin typeface="+mn-lt"/>
              </a:rPr>
              <a:t>000 </a:t>
            </a:r>
            <a:r>
              <a:rPr lang="sk-SK" sz="1400" b="1" dirty="0" smtClean="0">
                <a:solidFill>
                  <a:srgbClr val="FF0000"/>
                </a:solidFill>
                <a:latin typeface="+mn-lt"/>
              </a:rPr>
              <a:t>EUR - </a:t>
            </a:r>
            <a:r>
              <a:rPr lang="sk-SK" sz="1400" b="1" dirty="0">
                <a:solidFill>
                  <a:srgbClr val="FF0000"/>
                </a:solidFill>
                <a:latin typeface="+mn-lt"/>
              </a:rPr>
              <a:t>180.000 </a:t>
            </a:r>
            <a:r>
              <a:rPr lang="sk-SK" sz="1400" b="1" dirty="0" smtClean="0">
                <a:solidFill>
                  <a:srgbClr val="FF0000"/>
                </a:solidFill>
                <a:latin typeface="+mn-lt"/>
              </a:rPr>
              <a:t>EUR </a:t>
            </a:r>
            <a:r>
              <a:rPr lang="sk-SK" sz="1400" dirty="0">
                <a:solidFill>
                  <a:schemeClr val="tx1"/>
                </a:solidFill>
                <a:latin typeface="+mn-lt"/>
              </a:rPr>
              <a:t>– ostatné podniky (t.j. 30% z celkových oprávnených výdavkov) </a:t>
            </a:r>
          </a:p>
          <a:p>
            <a:pPr algn="just"/>
            <a:r>
              <a:rPr lang="sk-SK" sz="1600" i="1" dirty="0">
                <a:solidFill>
                  <a:schemeClr val="tx1"/>
                </a:solidFill>
                <a:latin typeface="+mn-lt"/>
              </a:rPr>
              <a:t>Investície súvisiace s </a:t>
            </a:r>
            <a:r>
              <a:rPr lang="sk-SK" sz="1600" i="1" dirty="0" err="1">
                <a:solidFill>
                  <a:schemeClr val="tx1"/>
                </a:solidFill>
                <a:latin typeface="+mn-lt"/>
              </a:rPr>
              <a:t>odbahňovaním</a:t>
            </a:r>
            <a:r>
              <a:rPr lang="sk-SK" sz="1600" i="1" dirty="0">
                <a:solidFill>
                  <a:schemeClr val="tx1"/>
                </a:solidFill>
                <a:latin typeface="+mn-lt"/>
              </a:rPr>
              <a:t> existujúcich produkčných zariadení </a:t>
            </a:r>
            <a:endParaRPr lang="sk-SK" sz="1600" i="1" dirty="0" smtClean="0">
              <a:solidFill>
                <a:schemeClr val="tx1"/>
              </a:solidFill>
              <a:latin typeface="+mn-lt"/>
            </a:endParaRPr>
          </a:p>
          <a:p>
            <a:pPr marL="266700" indent="0" algn="just">
              <a:buNone/>
            </a:pPr>
            <a:r>
              <a:rPr lang="sk-SK" sz="1600" dirty="0" smtClean="0">
                <a:solidFill>
                  <a:schemeClr val="tx1"/>
                </a:solidFill>
                <a:latin typeface="+mn-lt"/>
              </a:rPr>
              <a:t>Z </a:t>
            </a:r>
            <a:r>
              <a:rPr lang="sk-SK" sz="1600" dirty="0">
                <a:solidFill>
                  <a:schemeClr val="tx1"/>
                </a:solidFill>
                <a:latin typeface="+mn-lt"/>
              </a:rPr>
              <a:t>OP RH bude podporené čiastočné a celkové </a:t>
            </a:r>
            <a:r>
              <a:rPr lang="sk-SK" sz="1600" dirty="0" err="1">
                <a:solidFill>
                  <a:schemeClr val="tx1"/>
                </a:solidFill>
                <a:latin typeface="+mn-lt"/>
              </a:rPr>
              <a:t>odbahnenie</a:t>
            </a:r>
            <a:r>
              <a:rPr lang="sk-SK" sz="1600" dirty="0">
                <a:solidFill>
                  <a:schemeClr val="tx1"/>
                </a:solidFill>
                <a:latin typeface="+mn-lt"/>
              </a:rPr>
              <a:t> produkčných zariadení. </a:t>
            </a:r>
            <a:r>
              <a:rPr lang="sk-SK" sz="1600" dirty="0" err="1" smtClean="0">
                <a:solidFill>
                  <a:schemeClr val="tx1"/>
                </a:solidFill>
                <a:latin typeface="+mn-lt"/>
              </a:rPr>
              <a:t>Odbahňovanie</a:t>
            </a:r>
            <a:r>
              <a:rPr lang="sk-SK" sz="1600" dirty="0" smtClean="0">
                <a:solidFill>
                  <a:schemeClr val="tx1"/>
                </a:solidFill>
                <a:latin typeface="+mn-lt"/>
              </a:rPr>
              <a:t> </a:t>
            </a:r>
            <a:r>
              <a:rPr lang="sk-SK" sz="1600" dirty="0">
                <a:solidFill>
                  <a:schemeClr val="tx1"/>
                </a:solidFill>
                <a:latin typeface="+mn-lt"/>
              </a:rPr>
              <a:t>musí byť vykonané spôsobom šetrným k životnému prostrediu so zachovaním </a:t>
            </a:r>
            <a:r>
              <a:rPr lang="sk-SK" sz="1600" dirty="0" err="1">
                <a:solidFill>
                  <a:schemeClr val="tx1"/>
                </a:solidFill>
                <a:latin typeface="+mn-lt"/>
              </a:rPr>
              <a:t>litorálnych</a:t>
            </a:r>
            <a:r>
              <a:rPr lang="sk-SK" sz="1600" dirty="0">
                <a:solidFill>
                  <a:schemeClr val="tx1"/>
                </a:solidFill>
                <a:latin typeface="+mn-lt"/>
              </a:rPr>
              <a:t> pásiem, a podľa charakteru lokalizácie činnosti v súlade s predmetom ochrany </a:t>
            </a:r>
            <a:r>
              <a:rPr lang="sk-SK" sz="1600" dirty="0" smtClean="0">
                <a:solidFill>
                  <a:schemeClr val="tx1"/>
                </a:solidFill>
                <a:latin typeface="+mn-lt"/>
              </a:rPr>
              <a:t>                       v </a:t>
            </a:r>
            <a:r>
              <a:rPr lang="sk-SK" sz="1600" dirty="0">
                <a:solidFill>
                  <a:schemeClr val="tx1"/>
                </a:solidFill>
                <a:latin typeface="+mn-lt"/>
              </a:rPr>
              <a:t>rámci území NATURA 2000 v zmysle zákona o ochrane prírody a krajiny.</a:t>
            </a:r>
          </a:p>
          <a:p>
            <a:pPr algn="just"/>
            <a:r>
              <a:rPr lang="sk-SK" sz="1600" i="1" dirty="0">
                <a:solidFill>
                  <a:schemeClr val="tx1"/>
                </a:solidFill>
                <a:latin typeface="+mn-lt"/>
              </a:rPr>
              <a:t>Investície súvisiace s realizáciou preventívnych opatrení</a:t>
            </a:r>
            <a:r>
              <a:rPr lang="sk-SK" sz="1600" dirty="0">
                <a:solidFill>
                  <a:schemeClr val="tx1"/>
                </a:solidFill>
                <a:latin typeface="+mn-lt"/>
              </a:rPr>
              <a:t> predchádzajúcich zanášanie dnových sedimentov v produkčných zariadeniach. Podporované je zavádzanie vetrolamov a výsadba porastov tvrdých </a:t>
            </a:r>
            <a:r>
              <a:rPr lang="sk-SK" sz="1600" dirty="0" err="1">
                <a:solidFill>
                  <a:schemeClr val="tx1"/>
                </a:solidFill>
                <a:latin typeface="+mn-lt"/>
              </a:rPr>
              <a:t>makrofytov</a:t>
            </a:r>
            <a:r>
              <a:rPr lang="sk-SK" sz="1600" dirty="0">
                <a:solidFill>
                  <a:schemeClr val="tx1"/>
                </a:solidFill>
                <a:latin typeface="+mn-lt"/>
              </a:rPr>
              <a:t> na brehoch rybníkov a prívodných potokov, budovanie obvodových kanálov na odvod prívalovej vody, sedimentačných nádrží (na prítoku) a pod.</a:t>
            </a:r>
            <a:endParaRPr lang="sk-SK" sz="1600" b="1" i="1" dirty="0" smtClean="0">
              <a:solidFill>
                <a:schemeClr val="tx1"/>
              </a:solidFill>
              <a:latin typeface="+mn-lt"/>
            </a:endParaRPr>
          </a:p>
          <a:p>
            <a:pPr marL="0" indent="0" algn="just">
              <a:buNone/>
            </a:pPr>
            <a:r>
              <a:rPr lang="sk-SK" sz="1600" b="1" dirty="0">
                <a:solidFill>
                  <a:schemeClr val="tx1"/>
                </a:solidFill>
                <a:latin typeface="+mn-lt"/>
              </a:rPr>
              <a:t>Oprávnení žiadatelia: </a:t>
            </a:r>
          </a:p>
          <a:p>
            <a:pPr algn="just">
              <a:spcBef>
                <a:spcPts val="0"/>
              </a:spcBef>
            </a:pPr>
            <a:r>
              <a:rPr lang="sk-SK" sz="1600" dirty="0">
                <a:solidFill>
                  <a:schemeClr val="tx1"/>
                </a:solidFill>
                <a:latin typeface="+mn-lt"/>
              </a:rPr>
              <a:t>FO a PO podnikajúce v oblasti </a:t>
            </a:r>
            <a:r>
              <a:rPr lang="sk-SK" sz="1600" dirty="0" err="1">
                <a:solidFill>
                  <a:schemeClr val="tx1"/>
                </a:solidFill>
                <a:latin typeface="+mn-lt"/>
              </a:rPr>
              <a:t>akvakultúry</a:t>
            </a:r>
            <a:r>
              <a:rPr lang="sk-SK" sz="1600" dirty="0">
                <a:solidFill>
                  <a:schemeClr val="tx1"/>
                </a:solidFill>
                <a:latin typeface="+mn-lt"/>
              </a:rPr>
              <a:t> - (ukončený minimálne jeden účtovný rok) v čase predloženia </a:t>
            </a:r>
            <a:r>
              <a:rPr lang="sk-SK" sz="1600" dirty="0" err="1">
                <a:solidFill>
                  <a:schemeClr val="tx1"/>
                </a:solidFill>
                <a:latin typeface="+mn-lt"/>
              </a:rPr>
              <a:t>ŽoNFP</a:t>
            </a:r>
            <a:r>
              <a:rPr lang="sk-SK" sz="1600" dirty="0">
                <a:solidFill>
                  <a:schemeClr val="tx1"/>
                </a:solidFill>
                <a:latin typeface="+mn-lt"/>
              </a:rPr>
              <a:t>.</a:t>
            </a:r>
          </a:p>
          <a:p>
            <a:pPr algn="just"/>
            <a:endParaRPr lang="sk-SK" sz="1400" dirty="0" smtClean="0"/>
          </a:p>
        </p:txBody>
      </p:sp>
      <p:pic>
        <p:nvPicPr>
          <p:cNvPr id="4" name="Picture 2" descr="C:\Users\kamil.huslica\Desktop\oprh\logo OPRH\fishes\logo OPRH 2014-2020_verzia 10.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81987" y="6189885"/>
            <a:ext cx="862013" cy="858838"/>
          </a:xfrm>
          <a:prstGeom prst="rect">
            <a:avLst/>
          </a:prstGeom>
          <a:noFill/>
          <a:extLst>
            <a:ext uri="{909E8E84-426E-40DD-AFC4-6F175D3DCCD1}">
              <a14:hiddenFill xmlns:a14="http://schemas.microsoft.com/office/drawing/2010/main">
                <a:solidFill>
                  <a:srgbClr val="FFFFFF"/>
                </a:solidFill>
              </a14:hiddenFill>
            </a:ext>
          </a:extLst>
        </p:spPr>
      </p:pic>
      <p:sp>
        <p:nvSpPr>
          <p:cNvPr id="5" name="BlokTextu 4"/>
          <p:cNvSpPr txBox="1"/>
          <p:nvPr/>
        </p:nvSpPr>
        <p:spPr>
          <a:xfrm>
            <a:off x="323528" y="-27384"/>
            <a:ext cx="8496944" cy="1323439"/>
          </a:xfrm>
          <a:prstGeom prst="rect">
            <a:avLst/>
          </a:prstGeom>
          <a:noFill/>
        </p:spPr>
        <p:txBody>
          <a:bodyPr wrap="square" rtlCol="0">
            <a:spAutoFit/>
          </a:bodyPr>
          <a:lstStyle/>
          <a:p>
            <a:pPr algn="ctr"/>
            <a:r>
              <a:rPr lang="sk-SK" sz="2400" b="1" dirty="0">
                <a:effectLst>
                  <a:outerShdw blurRad="38100" dist="38100" dir="2700000" algn="tl">
                    <a:srgbClr val="000000">
                      <a:alpha val="43137"/>
                    </a:srgbClr>
                  </a:outerShdw>
                </a:effectLst>
              </a:rPr>
              <a:t>Opatrenia a podporované aktivity </a:t>
            </a:r>
            <a:endParaRPr lang="sk-SK" sz="2400" b="1" dirty="0" smtClean="0">
              <a:effectLst>
                <a:outerShdw blurRad="38100" dist="38100" dir="2700000" algn="tl">
                  <a:srgbClr val="000000">
                    <a:alpha val="43137"/>
                  </a:srgbClr>
                </a:outerShdw>
              </a:effectLst>
            </a:endParaRPr>
          </a:p>
          <a:p>
            <a:pPr algn="ctr"/>
            <a:r>
              <a:rPr lang="sk-SK" sz="2000" b="1" dirty="0" smtClean="0">
                <a:effectLst>
                  <a:outerShdw blurRad="38100" dist="38100" dir="2700000" algn="tl">
                    <a:srgbClr val="000000">
                      <a:alpha val="43137"/>
                    </a:srgbClr>
                  </a:outerShdw>
                </a:effectLst>
              </a:rPr>
              <a:t>v </a:t>
            </a:r>
            <a:r>
              <a:rPr lang="sk-SK" sz="2000" b="1" dirty="0">
                <a:effectLst>
                  <a:outerShdw blurRad="38100" dist="38100" dir="2700000" algn="tl">
                    <a:srgbClr val="000000">
                      <a:alpha val="43137"/>
                    </a:srgbClr>
                  </a:outerShdw>
                </a:effectLst>
              </a:rPr>
              <a:t>rámci Operačného programu Rybné hospodárstvo 2014 – 2020</a:t>
            </a:r>
          </a:p>
          <a:p>
            <a:pPr algn="ctr"/>
            <a:r>
              <a:rPr lang="sk-SK" b="1" u="sng" dirty="0">
                <a:cs typeface="Sakkal Majalla" pitchFamily="2" charset="-78"/>
              </a:rPr>
              <a:t>Opatrenie </a:t>
            </a:r>
            <a:r>
              <a:rPr lang="sk-SK" b="1" u="sng" dirty="0">
                <a:solidFill>
                  <a:srgbClr val="FF0000"/>
                </a:solidFill>
                <a:cs typeface="Sakkal Majalla" pitchFamily="2" charset="-78"/>
              </a:rPr>
              <a:t>2.2.1</a:t>
            </a:r>
            <a:r>
              <a:rPr lang="sk-SK" b="1" u="sng" dirty="0">
                <a:cs typeface="Sakkal Majalla" pitchFamily="2" charset="-78"/>
              </a:rPr>
              <a:t> Produktívne investície do </a:t>
            </a:r>
            <a:r>
              <a:rPr lang="sk-SK" b="1" u="sng" dirty="0" err="1">
                <a:cs typeface="Sakkal Majalla" pitchFamily="2" charset="-78"/>
              </a:rPr>
              <a:t>akvakultúry</a:t>
            </a:r>
            <a:endParaRPr lang="sk-SK" b="1" u="sng" dirty="0">
              <a:cs typeface="Sakkal Majalla" pitchFamily="2" charset="-78"/>
            </a:endParaRPr>
          </a:p>
          <a:p>
            <a:endParaRPr lang="sk-SK" dirty="0"/>
          </a:p>
        </p:txBody>
      </p:sp>
    </p:spTree>
    <p:extLst>
      <p:ext uri="{BB962C8B-B14F-4D97-AF65-F5344CB8AC3E}">
        <p14:creationId xmlns:p14="http://schemas.microsoft.com/office/powerpoint/2010/main" val="204863088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500"/>
                                        <p:tgtEl>
                                          <p:spTgt spid="5">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barn(inVertical)">
                                      <p:cBhvr>
                                        <p:cTn id="10" dur="500"/>
                                        <p:tgtEl>
                                          <p:spTgt spid="5">
                                            <p:txEl>
                                              <p:pRg st="1" end="1"/>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Effect transition="in" filter="barn(inVertical)">
                                      <p:cBhvr>
                                        <p:cTn id="13" dur="500"/>
                                        <p:tgtEl>
                                          <p:spTgt spid="5">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nodeType="click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 calcmode="lin" valueType="num">
                                      <p:cBhvr>
                                        <p:cTn id="18"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9"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20" dur="500"/>
                                        <p:tgtEl>
                                          <p:spTgt spid="3">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p:cTn id="25"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6"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7" dur="500"/>
                                        <p:tgtEl>
                                          <p:spTgt spid="3">
                                            <p:txEl>
                                              <p:pRg st="2" end="2"/>
                                            </p:txEl>
                                          </p:spTgt>
                                        </p:tgtEl>
                                      </p:cBhvr>
                                    </p:animEffect>
                                  </p:childTnLst>
                                </p:cTn>
                              </p:par>
                              <p:par>
                                <p:cTn id="28" presetID="53" presetClass="entr" presetSubtype="16" fill="hold" nodeType="withEffect">
                                  <p:stCondLst>
                                    <p:cond delay="0"/>
                                  </p:stCondLst>
                                  <p:childTnLst>
                                    <p:set>
                                      <p:cBhvr>
                                        <p:cTn id="29" dur="1" fill="hold">
                                          <p:stCondLst>
                                            <p:cond delay="0"/>
                                          </p:stCondLst>
                                        </p:cTn>
                                        <p:tgtEl>
                                          <p:spTgt spid="3">
                                            <p:txEl>
                                              <p:pRg st="3" end="3"/>
                                            </p:txEl>
                                          </p:spTgt>
                                        </p:tgtEl>
                                        <p:attrNameLst>
                                          <p:attrName>style.visibility</p:attrName>
                                        </p:attrNameLst>
                                      </p:cBhvr>
                                      <p:to>
                                        <p:strVal val="visible"/>
                                      </p:to>
                                    </p:set>
                                    <p:anim calcmode="lin" valueType="num">
                                      <p:cBhvr>
                                        <p:cTn id="30"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1"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2" dur="500"/>
                                        <p:tgtEl>
                                          <p:spTgt spid="3">
                                            <p:txEl>
                                              <p:pRg st="3" end="3"/>
                                            </p:txEl>
                                          </p:spTgt>
                                        </p:tgtEl>
                                      </p:cBhvr>
                                    </p:animEffect>
                                  </p:childTnLst>
                                </p:cTn>
                              </p:par>
                              <p:par>
                                <p:cTn id="33" presetID="53" presetClass="entr" presetSubtype="16" fill="hold" nodeType="with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 calcmode="lin" valueType="num">
                                      <p:cBhvr>
                                        <p:cTn id="35"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3">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2" presetClass="emph" presetSubtype="0" fill="hold" nodeType="clickEffect">
                                  <p:stCondLst>
                                    <p:cond delay="0"/>
                                  </p:stCondLst>
                                  <p:childTnLst>
                                    <p:animRot by="120000">
                                      <p:cBhvr>
                                        <p:cTn id="41" dur="100" fill="hold">
                                          <p:stCondLst>
                                            <p:cond delay="0"/>
                                          </p:stCondLst>
                                        </p:cTn>
                                        <p:tgtEl>
                                          <p:spTgt spid="3">
                                            <p:txEl>
                                              <p:pRg st="2" end="2"/>
                                            </p:txEl>
                                          </p:spTgt>
                                        </p:tgtEl>
                                        <p:attrNameLst>
                                          <p:attrName>r</p:attrName>
                                        </p:attrNameLst>
                                      </p:cBhvr>
                                    </p:animRot>
                                    <p:animRot by="-240000">
                                      <p:cBhvr>
                                        <p:cTn id="42" dur="200" fill="hold">
                                          <p:stCondLst>
                                            <p:cond delay="200"/>
                                          </p:stCondLst>
                                        </p:cTn>
                                        <p:tgtEl>
                                          <p:spTgt spid="3">
                                            <p:txEl>
                                              <p:pRg st="2" end="2"/>
                                            </p:txEl>
                                          </p:spTgt>
                                        </p:tgtEl>
                                        <p:attrNameLst>
                                          <p:attrName>r</p:attrName>
                                        </p:attrNameLst>
                                      </p:cBhvr>
                                    </p:animRot>
                                    <p:animRot by="240000">
                                      <p:cBhvr>
                                        <p:cTn id="43" dur="200" fill="hold">
                                          <p:stCondLst>
                                            <p:cond delay="400"/>
                                          </p:stCondLst>
                                        </p:cTn>
                                        <p:tgtEl>
                                          <p:spTgt spid="3">
                                            <p:txEl>
                                              <p:pRg st="2" end="2"/>
                                            </p:txEl>
                                          </p:spTgt>
                                        </p:tgtEl>
                                        <p:attrNameLst>
                                          <p:attrName>r</p:attrName>
                                        </p:attrNameLst>
                                      </p:cBhvr>
                                    </p:animRot>
                                    <p:animRot by="-240000">
                                      <p:cBhvr>
                                        <p:cTn id="44" dur="200" fill="hold">
                                          <p:stCondLst>
                                            <p:cond delay="600"/>
                                          </p:stCondLst>
                                        </p:cTn>
                                        <p:tgtEl>
                                          <p:spTgt spid="3">
                                            <p:txEl>
                                              <p:pRg st="2" end="2"/>
                                            </p:txEl>
                                          </p:spTgt>
                                        </p:tgtEl>
                                        <p:attrNameLst>
                                          <p:attrName>r</p:attrName>
                                        </p:attrNameLst>
                                      </p:cBhvr>
                                    </p:animRot>
                                    <p:animRot by="120000">
                                      <p:cBhvr>
                                        <p:cTn id="45" dur="200" fill="hold">
                                          <p:stCondLst>
                                            <p:cond delay="800"/>
                                          </p:stCondLst>
                                        </p:cTn>
                                        <p:tgtEl>
                                          <p:spTgt spid="3">
                                            <p:txEl>
                                              <p:pRg st="2" end="2"/>
                                            </p:txEl>
                                          </p:spTgt>
                                        </p:tgtEl>
                                        <p:attrNameLst>
                                          <p:attrName>r</p:attrName>
                                        </p:attrNameLst>
                                      </p:cBhvr>
                                    </p:animRot>
                                  </p:childTnLst>
                                </p:cTn>
                              </p:par>
                              <p:par>
                                <p:cTn id="46" presetID="32" presetClass="emph" presetSubtype="0" fill="hold" nodeType="withEffect">
                                  <p:stCondLst>
                                    <p:cond delay="0"/>
                                  </p:stCondLst>
                                  <p:childTnLst>
                                    <p:animRot by="120000">
                                      <p:cBhvr>
                                        <p:cTn id="47" dur="100" fill="hold">
                                          <p:stCondLst>
                                            <p:cond delay="0"/>
                                          </p:stCondLst>
                                        </p:cTn>
                                        <p:tgtEl>
                                          <p:spTgt spid="3">
                                            <p:txEl>
                                              <p:pRg st="3" end="3"/>
                                            </p:txEl>
                                          </p:spTgt>
                                        </p:tgtEl>
                                        <p:attrNameLst>
                                          <p:attrName>r</p:attrName>
                                        </p:attrNameLst>
                                      </p:cBhvr>
                                    </p:animRot>
                                    <p:animRot by="-240000">
                                      <p:cBhvr>
                                        <p:cTn id="48" dur="200" fill="hold">
                                          <p:stCondLst>
                                            <p:cond delay="200"/>
                                          </p:stCondLst>
                                        </p:cTn>
                                        <p:tgtEl>
                                          <p:spTgt spid="3">
                                            <p:txEl>
                                              <p:pRg st="3" end="3"/>
                                            </p:txEl>
                                          </p:spTgt>
                                        </p:tgtEl>
                                        <p:attrNameLst>
                                          <p:attrName>r</p:attrName>
                                        </p:attrNameLst>
                                      </p:cBhvr>
                                    </p:animRot>
                                    <p:animRot by="240000">
                                      <p:cBhvr>
                                        <p:cTn id="49" dur="200" fill="hold">
                                          <p:stCondLst>
                                            <p:cond delay="400"/>
                                          </p:stCondLst>
                                        </p:cTn>
                                        <p:tgtEl>
                                          <p:spTgt spid="3">
                                            <p:txEl>
                                              <p:pRg st="3" end="3"/>
                                            </p:txEl>
                                          </p:spTgt>
                                        </p:tgtEl>
                                        <p:attrNameLst>
                                          <p:attrName>r</p:attrName>
                                        </p:attrNameLst>
                                      </p:cBhvr>
                                    </p:animRot>
                                    <p:animRot by="-240000">
                                      <p:cBhvr>
                                        <p:cTn id="50" dur="200" fill="hold">
                                          <p:stCondLst>
                                            <p:cond delay="600"/>
                                          </p:stCondLst>
                                        </p:cTn>
                                        <p:tgtEl>
                                          <p:spTgt spid="3">
                                            <p:txEl>
                                              <p:pRg st="3" end="3"/>
                                            </p:txEl>
                                          </p:spTgt>
                                        </p:tgtEl>
                                        <p:attrNameLst>
                                          <p:attrName>r</p:attrName>
                                        </p:attrNameLst>
                                      </p:cBhvr>
                                    </p:animRot>
                                    <p:animRot by="120000">
                                      <p:cBhvr>
                                        <p:cTn id="51" dur="200" fill="hold">
                                          <p:stCondLst>
                                            <p:cond delay="800"/>
                                          </p:stCondLst>
                                        </p:cTn>
                                        <p:tgtEl>
                                          <p:spTgt spid="3">
                                            <p:txEl>
                                              <p:pRg st="3" end="3"/>
                                            </p:txEl>
                                          </p:spTgt>
                                        </p:tgtEl>
                                        <p:attrNameLst>
                                          <p:attrName>r</p:attrName>
                                        </p:attrNameLst>
                                      </p:cBhvr>
                                    </p:animRot>
                                  </p:childTnLst>
                                </p:cTn>
                              </p:par>
                              <p:par>
                                <p:cTn id="52" presetID="32" presetClass="emph" presetSubtype="0" fill="hold" nodeType="withEffect">
                                  <p:stCondLst>
                                    <p:cond delay="0"/>
                                  </p:stCondLst>
                                  <p:childTnLst>
                                    <p:animRot by="120000">
                                      <p:cBhvr>
                                        <p:cTn id="53" dur="100" fill="hold">
                                          <p:stCondLst>
                                            <p:cond delay="0"/>
                                          </p:stCondLst>
                                        </p:cTn>
                                        <p:tgtEl>
                                          <p:spTgt spid="3">
                                            <p:txEl>
                                              <p:pRg st="4" end="4"/>
                                            </p:txEl>
                                          </p:spTgt>
                                        </p:tgtEl>
                                        <p:attrNameLst>
                                          <p:attrName>r</p:attrName>
                                        </p:attrNameLst>
                                      </p:cBhvr>
                                    </p:animRot>
                                    <p:animRot by="-240000">
                                      <p:cBhvr>
                                        <p:cTn id="54" dur="200" fill="hold">
                                          <p:stCondLst>
                                            <p:cond delay="200"/>
                                          </p:stCondLst>
                                        </p:cTn>
                                        <p:tgtEl>
                                          <p:spTgt spid="3">
                                            <p:txEl>
                                              <p:pRg st="4" end="4"/>
                                            </p:txEl>
                                          </p:spTgt>
                                        </p:tgtEl>
                                        <p:attrNameLst>
                                          <p:attrName>r</p:attrName>
                                        </p:attrNameLst>
                                      </p:cBhvr>
                                    </p:animRot>
                                    <p:animRot by="240000">
                                      <p:cBhvr>
                                        <p:cTn id="55" dur="200" fill="hold">
                                          <p:stCondLst>
                                            <p:cond delay="400"/>
                                          </p:stCondLst>
                                        </p:cTn>
                                        <p:tgtEl>
                                          <p:spTgt spid="3">
                                            <p:txEl>
                                              <p:pRg st="4" end="4"/>
                                            </p:txEl>
                                          </p:spTgt>
                                        </p:tgtEl>
                                        <p:attrNameLst>
                                          <p:attrName>r</p:attrName>
                                        </p:attrNameLst>
                                      </p:cBhvr>
                                    </p:animRot>
                                    <p:animRot by="-240000">
                                      <p:cBhvr>
                                        <p:cTn id="56" dur="200" fill="hold">
                                          <p:stCondLst>
                                            <p:cond delay="600"/>
                                          </p:stCondLst>
                                        </p:cTn>
                                        <p:tgtEl>
                                          <p:spTgt spid="3">
                                            <p:txEl>
                                              <p:pRg st="4" end="4"/>
                                            </p:txEl>
                                          </p:spTgt>
                                        </p:tgtEl>
                                        <p:attrNameLst>
                                          <p:attrName>r</p:attrName>
                                        </p:attrNameLst>
                                      </p:cBhvr>
                                    </p:animRot>
                                    <p:animRot by="120000">
                                      <p:cBhvr>
                                        <p:cTn id="57" dur="200" fill="hold">
                                          <p:stCondLst>
                                            <p:cond delay="800"/>
                                          </p:stCondLst>
                                        </p:cTn>
                                        <p:tgtEl>
                                          <p:spTgt spid="3">
                                            <p:txEl>
                                              <p:pRg st="4" end="4"/>
                                            </p:txEl>
                                          </p:spTgt>
                                        </p:tgtEl>
                                        <p:attrNameLst>
                                          <p:attrName>r</p:attrName>
                                        </p:attrNameLst>
                                      </p:cBhvr>
                                    </p:animRot>
                                  </p:childTnLst>
                                </p:cTn>
                              </p:par>
                            </p:childTnLst>
                          </p:cTn>
                        </p:par>
                      </p:childTnLst>
                    </p:cTn>
                  </p:par>
                  <p:par>
                    <p:cTn id="58" fill="hold">
                      <p:stCondLst>
                        <p:cond delay="indefinite"/>
                      </p:stCondLst>
                      <p:childTnLst>
                        <p:par>
                          <p:cTn id="59" fill="hold">
                            <p:stCondLst>
                              <p:cond delay="0"/>
                            </p:stCondLst>
                            <p:childTnLst>
                              <p:par>
                                <p:cTn id="60" presetID="53" presetClass="entr" presetSubtype="16" fill="hold" nodeType="clickEffect">
                                  <p:stCondLst>
                                    <p:cond delay="0"/>
                                  </p:stCondLst>
                                  <p:childTnLst>
                                    <p:set>
                                      <p:cBhvr>
                                        <p:cTn id="61" dur="1" fill="hold">
                                          <p:stCondLst>
                                            <p:cond delay="0"/>
                                          </p:stCondLst>
                                        </p:cTn>
                                        <p:tgtEl>
                                          <p:spTgt spid="3">
                                            <p:txEl>
                                              <p:pRg st="5" end="5"/>
                                            </p:txEl>
                                          </p:spTgt>
                                        </p:tgtEl>
                                        <p:attrNameLst>
                                          <p:attrName>style.visibility</p:attrName>
                                        </p:attrNameLst>
                                      </p:cBhvr>
                                      <p:to>
                                        <p:strVal val="visible"/>
                                      </p:to>
                                    </p:set>
                                    <p:anim calcmode="lin" valueType="num">
                                      <p:cBhvr>
                                        <p:cTn id="62"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63"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64" dur="500"/>
                                        <p:tgtEl>
                                          <p:spTgt spid="3">
                                            <p:txEl>
                                              <p:pRg st="5" end="5"/>
                                            </p:txEl>
                                          </p:spTgt>
                                        </p:tgtEl>
                                      </p:cBhvr>
                                    </p:animEffect>
                                  </p:childTnLst>
                                </p:cTn>
                              </p:par>
                              <p:par>
                                <p:cTn id="65" presetID="53" presetClass="entr" presetSubtype="16" fill="hold" nodeType="withEffect">
                                  <p:stCondLst>
                                    <p:cond delay="0"/>
                                  </p:stCondLst>
                                  <p:childTnLst>
                                    <p:set>
                                      <p:cBhvr>
                                        <p:cTn id="66" dur="1" fill="hold">
                                          <p:stCondLst>
                                            <p:cond delay="0"/>
                                          </p:stCondLst>
                                        </p:cTn>
                                        <p:tgtEl>
                                          <p:spTgt spid="3">
                                            <p:txEl>
                                              <p:pRg st="6" end="6"/>
                                            </p:txEl>
                                          </p:spTgt>
                                        </p:tgtEl>
                                        <p:attrNameLst>
                                          <p:attrName>style.visibility</p:attrName>
                                        </p:attrNameLst>
                                      </p:cBhvr>
                                      <p:to>
                                        <p:strVal val="visible"/>
                                      </p:to>
                                    </p:set>
                                    <p:anim calcmode="lin" valueType="num">
                                      <p:cBhvr>
                                        <p:cTn id="67"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68" dur="500" fill="hold"/>
                                        <p:tgtEl>
                                          <p:spTgt spid="3">
                                            <p:txEl>
                                              <p:pRg st="6" end="6"/>
                                            </p:txEl>
                                          </p:spTgt>
                                        </p:tgtEl>
                                        <p:attrNameLst>
                                          <p:attrName>ppt_h</p:attrName>
                                        </p:attrNameLst>
                                      </p:cBhvr>
                                      <p:tavLst>
                                        <p:tav tm="0">
                                          <p:val>
                                            <p:fltVal val="0"/>
                                          </p:val>
                                        </p:tav>
                                        <p:tav tm="100000">
                                          <p:val>
                                            <p:strVal val="#ppt_h"/>
                                          </p:val>
                                        </p:tav>
                                      </p:tavLst>
                                    </p:anim>
                                    <p:animEffect transition="in" filter="fade">
                                      <p:cBhvr>
                                        <p:cTn id="69" dur="500"/>
                                        <p:tgtEl>
                                          <p:spTgt spid="3">
                                            <p:txEl>
                                              <p:pRg st="6" end="6"/>
                                            </p:txEl>
                                          </p:spTgt>
                                        </p:tgtEl>
                                      </p:cBhvr>
                                    </p:animEffect>
                                  </p:childTnLst>
                                </p:cTn>
                              </p:par>
                            </p:childTnLst>
                          </p:cTn>
                        </p:par>
                      </p:childTnLst>
                    </p:cTn>
                  </p:par>
                  <p:par>
                    <p:cTn id="70" fill="hold">
                      <p:stCondLst>
                        <p:cond delay="indefinite"/>
                      </p:stCondLst>
                      <p:childTnLst>
                        <p:par>
                          <p:cTn id="71" fill="hold">
                            <p:stCondLst>
                              <p:cond delay="0"/>
                            </p:stCondLst>
                            <p:childTnLst>
                              <p:par>
                                <p:cTn id="72" presetID="53" presetClass="entr" presetSubtype="16" fill="hold" nodeType="clickEffect">
                                  <p:stCondLst>
                                    <p:cond delay="0"/>
                                  </p:stCondLst>
                                  <p:childTnLst>
                                    <p:set>
                                      <p:cBhvr>
                                        <p:cTn id="73" dur="1" fill="hold">
                                          <p:stCondLst>
                                            <p:cond delay="0"/>
                                          </p:stCondLst>
                                        </p:cTn>
                                        <p:tgtEl>
                                          <p:spTgt spid="3">
                                            <p:txEl>
                                              <p:pRg st="7" end="7"/>
                                            </p:txEl>
                                          </p:spTgt>
                                        </p:tgtEl>
                                        <p:attrNameLst>
                                          <p:attrName>style.visibility</p:attrName>
                                        </p:attrNameLst>
                                      </p:cBhvr>
                                      <p:to>
                                        <p:strVal val="visible"/>
                                      </p:to>
                                    </p:set>
                                    <p:anim calcmode="lin" valueType="num">
                                      <p:cBhvr>
                                        <p:cTn id="74" dur="500" fill="hold"/>
                                        <p:tgtEl>
                                          <p:spTgt spid="3">
                                            <p:txEl>
                                              <p:pRg st="7" end="7"/>
                                            </p:txEl>
                                          </p:spTgt>
                                        </p:tgtEl>
                                        <p:attrNameLst>
                                          <p:attrName>ppt_w</p:attrName>
                                        </p:attrNameLst>
                                      </p:cBhvr>
                                      <p:tavLst>
                                        <p:tav tm="0">
                                          <p:val>
                                            <p:fltVal val="0"/>
                                          </p:val>
                                        </p:tav>
                                        <p:tav tm="100000">
                                          <p:val>
                                            <p:strVal val="#ppt_w"/>
                                          </p:val>
                                        </p:tav>
                                      </p:tavLst>
                                    </p:anim>
                                    <p:anim calcmode="lin" valueType="num">
                                      <p:cBhvr>
                                        <p:cTn id="75" dur="500" fill="hold"/>
                                        <p:tgtEl>
                                          <p:spTgt spid="3">
                                            <p:txEl>
                                              <p:pRg st="7" end="7"/>
                                            </p:txEl>
                                          </p:spTgt>
                                        </p:tgtEl>
                                        <p:attrNameLst>
                                          <p:attrName>ppt_h</p:attrName>
                                        </p:attrNameLst>
                                      </p:cBhvr>
                                      <p:tavLst>
                                        <p:tav tm="0">
                                          <p:val>
                                            <p:fltVal val="0"/>
                                          </p:val>
                                        </p:tav>
                                        <p:tav tm="100000">
                                          <p:val>
                                            <p:strVal val="#ppt_h"/>
                                          </p:val>
                                        </p:tav>
                                      </p:tavLst>
                                    </p:anim>
                                    <p:animEffect transition="in" filter="fade">
                                      <p:cBhvr>
                                        <p:cTn id="76" dur="500"/>
                                        <p:tgtEl>
                                          <p:spTgt spid="3">
                                            <p:txEl>
                                              <p:pRg st="7" end="7"/>
                                            </p:txEl>
                                          </p:spTgt>
                                        </p:tgtEl>
                                      </p:cBhvr>
                                    </p:animEffect>
                                  </p:childTnLst>
                                </p:cTn>
                              </p:par>
                            </p:childTnLst>
                          </p:cTn>
                        </p:par>
                      </p:childTnLst>
                    </p:cTn>
                  </p:par>
                  <p:par>
                    <p:cTn id="77" fill="hold">
                      <p:stCondLst>
                        <p:cond delay="indefinite"/>
                      </p:stCondLst>
                      <p:childTnLst>
                        <p:par>
                          <p:cTn id="78" fill="hold">
                            <p:stCondLst>
                              <p:cond delay="0"/>
                            </p:stCondLst>
                            <p:childTnLst>
                              <p:par>
                                <p:cTn id="79" presetID="53" presetClass="entr" presetSubtype="16" fill="hold" nodeType="clickEffect">
                                  <p:stCondLst>
                                    <p:cond delay="0"/>
                                  </p:stCondLst>
                                  <p:childTnLst>
                                    <p:set>
                                      <p:cBhvr>
                                        <p:cTn id="80" dur="1" fill="hold">
                                          <p:stCondLst>
                                            <p:cond delay="0"/>
                                          </p:stCondLst>
                                        </p:cTn>
                                        <p:tgtEl>
                                          <p:spTgt spid="3">
                                            <p:txEl>
                                              <p:pRg st="8" end="8"/>
                                            </p:txEl>
                                          </p:spTgt>
                                        </p:tgtEl>
                                        <p:attrNameLst>
                                          <p:attrName>style.visibility</p:attrName>
                                        </p:attrNameLst>
                                      </p:cBhvr>
                                      <p:to>
                                        <p:strVal val="visible"/>
                                      </p:to>
                                    </p:set>
                                    <p:anim calcmode="lin" valueType="num">
                                      <p:cBhvr>
                                        <p:cTn id="81" dur="500" fill="hold"/>
                                        <p:tgtEl>
                                          <p:spTgt spid="3">
                                            <p:txEl>
                                              <p:pRg st="8" end="8"/>
                                            </p:txEl>
                                          </p:spTgt>
                                        </p:tgtEl>
                                        <p:attrNameLst>
                                          <p:attrName>ppt_w</p:attrName>
                                        </p:attrNameLst>
                                      </p:cBhvr>
                                      <p:tavLst>
                                        <p:tav tm="0">
                                          <p:val>
                                            <p:fltVal val="0"/>
                                          </p:val>
                                        </p:tav>
                                        <p:tav tm="100000">
                                          <p:val>
                                            <p:strVal val="#ppt_w"/>
                                          </p:val>
                                        </p:tav>
                                      </p:tavLst>
                                    </p:anim>
                                    <p:anim calcmode="lin" valueType="num">
                                      <p:cBhvr>
                                        <p:cTn id="82" dur="500" fill="hold"/>
                                        <p:tgtEl>
                                          <p:spTgt spid="3">
                                            <p:txEl>
                                              <p:pRg st="8" end="8"/>
                                            </p:txEl>
                                          </p:spTgt>
                                        </p:tgtEl>
                                        <p:attrNameLst>
                                          <p:attrName>ppt_h</p:attrName>
                                        </p:attrNameLst>
                                      </p:cBhvr>
                                      <p:tavLst>
                                        <p:tav tm="0">
                                          <p:val>
                                            <p:fltVal val="0"/>
                                          </p:val>
                                        </p:tav>
                                        <p:tav tm="100000">
                                          <p:val>
                                            <p:strVal val="#ppt_h"/>
                                          </p:val>
                                        </p:tav>
                                      </p:tavLst>
                                    </p:anim>
                                    <p:animEffect transition="in" filter="fade">
                                      <p:cBhvr>
                                        <p:cTn id="83"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objekt pre obsah 2"/>
          <p:cNvSpPr>
            <a:spLocks noGrp="1"/>
          </p:cNvSpPr>
          <p:nvPr>
            <p:ph idx="1"/>
          </p:nvPr>
        </p:nvSpPr>
        <p:spPr>
          <a:xfrm>
            <a:off x="539553" y="764704"/>
            <a:ext cx="8173440" cy="4968552"/>
          </a:xfrm>
        </p:spPr>
        <p:txBody>
          <a:bodyPr/>
          <a:lstStyle/>
          <a:p>
            <a:pPr marL="0" indent="0" algn="ctr">
              <a:spcBef>
                <a:spcPts val="0"/>
              </a:spcBef>
              <a:buNone/>
            </a:pPr>
            <a:r>
              <a:rPr lang="sk-SK" sz="1800" i="1" dirty="0">
                <a:solidFill>
                  <a:schemeClr val="tx1"/>
                </a:solidFill>
                <a:effectLst>
                  <a:outerShdw blurRad="38100" dist="38100" dir="2700000" algn="tl">
                    <a:srgbClr val="000000">
                      <a:alpha val="43137"/>
                    </a:srgbClr>
                  </a:outerShdw>
                </a:effectLst>
                <a:latin typeface="+mj-lt"/>
              </a:rPr>
              <a:t>Aktivita 6 Doplnkové činnosti </a:t>
            </a:r>
            <a:endParaRPr lang="sk-SK" sz="1800" i="1" dirty="0" smtClean="0">
              <a:solidFill>
                <a:schemeClr val="tx1"/>
              </a:solidFill>
              <a:effectLst>
                <a:outerShdw blurRad="38100" dist="38100" dir="2700000" algn="tl">
                  <a:srgbClr val="000000">
                    <a:alpha val="43137"/>
                  </a:srgbClr>
                </a:outerShdw>
              </a:effectLst>
              <a:latin typeface="+mj-lt"/>
            </a:endParaRPr>
          </a:p>
          <a:p>
            <a:pPr marL="0" indent="0" algn="ctr">
              <a:spcBef>
                <a:spcPts val="0"/>
              </a:spcBef>
              <a:buNone/>
            </a:pPr>
            <a:r>
              <a:rPr lang="sk-SK" sz="1800" i="1" dirty="0" smtClean="0">
                <a:solidFill>
                  <a:schemeClr val="tx1"/>
                </a:solidFill>
                <a:effectLst>
                  <a:outerShdw blurRad="38100" dist="38100" dir="2700000" algn="tl">
                    <a:srgbClr val="000000">
                      <a:alpha val="43137"/>
                    </a:srgbClr>
                  </a:outerShdw>
                </a:effectLst>
                <a:latin typeface="+mj-lt"/>
              </a:rPr>
              <a:t>(230 365 EUR</a:t>
            </a:r>
            <a:r>
              <a:rPr lang="sk-SK" sz="1800" i="1" dirty="0">
                <a:solidFill>
                  <a:schemeClr val="tx1"/>
                </a:solidFill>
                <a:effectLst>
                  <a:outerShdw blurRad="38100" dist="38100" dir="2700000" algn="tl">
                    <a:srgbClr val="000000">
                      <a:alpha val="43137"/>
                    </a:srgbClr>
                  </a:outerShdw>
                </a:effectLst>
                <a:latin typeface="+mj-lt"/>
              </a:rPr>
              <a:t>– indikatívny </a:t>
            </a:r>
            <a:r>
              <a:rPr lang="sk-SK" sz="1800" i="1" dirty="0" smtClean="0">
                <a:solidFill>
                  <a:schemeClr val="tx1"/>
                </a:solidFill>
                <a:effectLst>
                  <a:outerShdw blurRad="38100" dist="38100" dir="2700000" algn="tl">
                    <a:srgbClr val="000000">
                      <a:alpha val="43137"/>
                    </a:srgbClr>
                  </a:outerShdw>
                </a:effectLst>
                <a:latin typeface="+mj-lt"/>
              </a:rPr>
              <a:t>rozpočet, </a:t>
            </a:r>
            <a:r>
              <a:rPr lang="sk-SK" sz="1800" i="1" dirty="0">
                <a:solidFill>
                  <a:schemeClr val="accent6"/>
                </a:solidFill>
                <a:effectLst>
                  <a:outerShdw blurRad="38100" dist="38100" dir="2700000" algn="tl">
                    <a:srgbClr val="000000">
                      <a:alpha val="43137"/>
                    </a:srgbClr>
                  </a:outerShdw>
                </a:effectLst>
                <a:latin typeface="+mj-lt"/>
              </a:rPr>
              <a:t>230 </a:t>
            </a:r>
            <a:r>
              <a:rPr lang="sk-SK" sz="1800" i="1" dirty="0" smtClean="0">
                <a:solidFill>
                  <a:schemeClr val="accent6"/>
                </a:solidFill>
                <a:effectLst>
                  <a:outerShdw blurRad="38100" dist="38100" dir="2700000" algn="tl">
                    <a:srgbClr val="000000">
                      <a:alpha val="43137"/>
                    </a:srgbClr>
                  </a:outerShdw>
                </a:effectLst>
                <a:latin typeface="+mj-lt"/>
              </a:rPr>
              <a:t>365 </a:t>
            </a:r>
            <a:r>
              <a:rPr lang="sk-SK" sz="1800" i="1" dirty="0">
                <a:solidFill>
                  <a:schemeClr val="accent6"/>
                </a:solidFill>
                <a:effectLst>
                  <a:outerShdw blurRad="38100" dist="38100" dir="2700000" algn="tl">
                    <a:srgbClr val="000000">
                      <a:alpha val="43137"/>
                    </a:srgbClr>
                  </a:outerShdw>
                </a:effectLst>
                <a:latin typeface="+mj-lt"/>
              </a:rPr>
              <a:t>EUR vo vyhlásenej výzve</a:t>
            </a:r>
            <a:r>
              <a:rPr lang="sk-SK" sz="1800" i="1" dirty="0" smtClean="0">
                <a:solidFill>
                  <a:schemeClr val="tx1"/>
                </a:solidFill>
                <a:effectLst>
                  <a:outerShdw blurRad="38100" dist="38100" dir="2700000" algn="tl">
                    <a:srgbClr val="000000">
                      <a:alpha val="43137"/>
                    </a:srgbClr>
                  </a:outerShdw>
                </a:effectLst>
                <a:latin typeface="+mj-lt"/>
              </a:rPr>
              <a:t>)</a:t>
            </a:r>
          </a:p>
          <a:p>
            <a:pPr marL="0" indent="0" algn="ctr">
              <a:spcBef>
                <a:spcPts val="0"/>
              </a:spcBef>
              <a:buNone/>
            </a:pPr>
            <a:endParaRPr lang="sk-SK" sz="1800" i="1" dirty="0" smtClean="0">
              <a:solidFill>
                <a:schemeClr val="tx1"/>
              </a:solidFill>
              <a:effectLst>
                <a:outerShdw blurRad="38100" dist="38100" dir="2700000" algn="tl">
                  <a:srgbClr val="000000">
                    <a:alpha val="43137"/>
                  </a:srgbClr>
                </a:outerShdw>
              </a:effectLst>
              <a:latin typeface="+mj-lt"/>
            </a:endParaRPr>
          </a:p>
          <a:p>
            <a:pPr marL="0" indent="0" algn="just">
              <a:spcBef>
                <a:spcPts val="0"/>
              </a:spcBef>
              <a:buNone/>
            </a:pPr>
            <a:r>
              <a:rPr lang="sk-SK" sz="1400" b="1" i="1" dirty="0">
                <a:solidFill>
                  <a:schemeClr val="tx1"/>
                </a:solidFill>
                <a:latin typeface="+mj-lt"/>
              </a:rPr>
              <a:t>Výška príspevku:</a:t>
            </a:r>
            <a:r>
              <a:rPr lang="sk-SK" sz="1400" b="1" dirty="0">
                <a:solidFill>
                  <a:schemeClr val="tx1"/>
                </a:solidFill>
                <a:latin typeface="+mj-lt"/>
              </a:rPr>
              <a:t> </a:t>
            </a:r>
          </a:p>
          <a:p>
            <a:pPr algn="just">
              <a:spcBef>
                <a:spcPts val="0"/>
              </a:spcBef>
            </a:pPr>
            <a:r>
              <a:rPr lang="sk-SK" sz="1400" b="1" dirty="0">
                <a:solidFill>
                  <a:srgbClr val="FF0000"/>
                </a:solidFill>
                <a:latin typeface="+mj-lt"/>
              </a:rPr>
              <a:t>5 000 EUR - 25 000 EUR </a:t>
            </a:r>
            <a:r>
              <a:rPr lang="sk-SK" sz="1400" dirty="0">
                <a:solidFill>
                  <a:schemeClr val="tx1"/>
                </a:solidFill>
                <a:latin typeface="+mj-lt"/>
              </a:rPr>
              <a:t>– MSP (t.j. 50% z celkových oprávnených výdavkov)</a:t>
            </a:r>
          </a:p>
          <a:p>
            <a:pPr algn="just">
              <a:spcBef>
                <a:spcPts val="0"/>
              </a:spcBef>
            </a:pPr>
            <a:r>
              <a:rPr lang="sk-SK" sz="1400" b="1" dirty="0">
                <a:solidFill>
                  <a:srgbClr val="FF0000"/>
                </a:solidFill>
                <a:latin typeface="+mj-lt"/>
              </a:rPr>
              <a:t>3 000 EUR - 15 000 EUR </a:t>
            </a:r>
            <a:r>
              <a:rPr lang="sk-SK" sz="1400" dirty="0">
                <a:solidFill>
                  <a:schemeClr val="tx1"/>
                </a:solidFill>
                <a:latin typeface="+mj-lt"/>
              </a:rPr>
              <a:t>– ostatné (t.j. 30% z celkových oprávnených výdavkov</a:t>
            </a:r>
            <a:r>
              <a:rPr lang="sk-SK" sz="1400" dirty="0" smtClean="0">
                <a:solidFill>
                  <a:schemeClr val="tx1"/>
                </a:solidFill>
                <a:latin typeface="+mj-lt"/>
              </a:rPr>
              <a:t>)</a:t>
            </a:r>
          </a:p>
          <a:p>
            <a:pPr algn="just"/>
            <a:r>
              <a:rPr lang="sk-SK" sz="1800" i="1" dirty="0">
                <a:solidFill>
                  <a:schemeClr val="tx1"/>
                </a:solidFill>
                <a:latin typeface="+mj-lt"/>
              </a:rPr>
              <a:t>Investície súvisiace s výstavbou, rozšírením, rekonštrukciou a modernizáciou priestorov na území existujúcej </a:t>
            </a:r>
            <a:r>
              <a:rPr lang="sk-SK" sz="1800" i="1" dirty="0" err="1">
                <a:solidFill>
                  <a:schemeClr val="tx1"/>
                </a:solidFill>
                <a:latin typeface="+mj-lt"/>
              </a:rPr>
              <a:t>akvakultúrnej</a:t>
            </a:r>
            <a:r>
              <a:rPr lang="sk-SK" sz="1800" i="1" dirty="0">
                <a:solidFill>
                  <a:schemeClr val="tx1"/>
                </a:solidFill>
                <a:latin typeface="+mj-lt"/>
              </a:rPr>
              <a:t> prevádzky, určených pre doplnkové činnosti úzko </a:t>
            </a:r>
            <a:r>
              <a:rPr lang="sk-SK" sz="1800" i="1" dirty="0" smtClean="0">
                <a:solidFill>
                  <a:schemeClr val="tx1"/>
                </a:solidFill>
                <a:latin typeface="+mj-lt"/>
              </a:rPr>
              <a:t>spojené s </a:t>
            </a:r>
            <a:r>
              <a:rPr lang="sk-SK" sz="1800" i="1" dirty="0">
                <a:solidFill>
                  <a:schemeClr val="tx1"/>
                </a:solidFill>
                <a:latin typeface="+mj-lt"/>
              </a:rPr>
              <a:t>produkčnou činnosťou v </a:t>
            </a:r>
            <a:r>
              <a:rPr lang="sk-SK" sz="1800" i="1" dirty="0" err="1">
                <a:solidFill>
                  <a:schemeClr val="tx1"/>
                </a:solidFill>
                <a:latin typeface="+mj-lt"/>
              </a:rPr>
              <a:t>akvakultúre</a:t>
            </a:r>
            <a:r>
              <a:rPr lang="sk-SK" sz="1800" i="1" dirty="0">
                <a:solidFill>
                  <a:schemeClr val="tx1"/>
                </a:solidFill>
                <a:latin typeface="+mj-lt"/>
              </a:rPr>
              <a:t>,</a:t>
            </a:r>
            <a:r>
              <a:rPr lang="sk-SK" sz="1800" dirty="0">
                <a:solidFill>
                  <a:schemeClr val="tx1"/>
                </a:solidFill>
                <a:latin typeface="+mj-lt"/>
              </a:rPr>
              <a:t> a to za predpokladu, že doplnkové činnosti súvisia s hlavnou činnosťou subjektu </a:t>
            </a:r>
            <a:r>
              <a:rPr lang="sk-SK" sz="1800" dirty="0" err="1">
                <a:solidFill>
                  <a:schemeClr val="tx1"/>
                </a:solidFill>
                <a:latin typeface="+mj-lt"/>
              </a:rPr>
              <a:t>akvakultúry</a:t>
            </a:r>
            <a:r>
              <a:rPr lang="sk-SK" sz="1800" dirty="0">
                <a:solidFill>
                  <a:schemeClr val="tx1"/>
                </a:solidFill>
                <a:latin typeface="+mj-lt"/>
              </a:rPr>
              <a:t>, vrátane rozvoja rybárskej turistiky, </a:t>
            </a:r>
            <a:r>
              <a:rPr lang="sk-SK" sz="1800" dirty="0" smtClean="0">
                <a:solidFill>
                  <a:schemeClr val="tx1"/>
                </a:solidFill>
                <a:latin typeface="+mj-lt"/>
              </a:rPr>
              <a:t>osvety a </a:t>
            </a:r>
            <a:r>
              <a:rPr lang="sk-SK" sz="1800" dirty="0">
                <a:solidFill>
                  <a:schemeClr val="tx1"/>
                </a:solidFill>
                <a:latin typeface="+mj-lt"/>
              </a:rPr>
              <a:t>vzdelávania,  alebo environmentálnych služieb v oblasti </a:t>
            </a:r>
            <a:r>
              <a:rPr lang="sk-SK" sz="1800" dirty="0" err="1">
                <a:solidFill>
                  <a:schemeClr val="tx1"/>
                </a:solidFill>
                <a:latin typeface="+mj-lt"/>
              </a:rPr>
              <a:t>akvakultúry</a:t>
            </a:r>
            <a:r>
              <a:rPr lang="sk-SK" sz="1800" dirty="0">
                <a:solidFill>
                  <a:schemeClr val="tx1"/>
                </a:solidFill>
                <a:latin typeface="+mj-lt"/>
              </a:rPr>
              <a:t>, s výnimkou ubytovacích a reštauračných zariadení.</a:t>
            </a:r>
          </a:p>
          <a:p>
            <a:pPr marL="0" indent="0" algn="just">
              <a:spcBef>
                <a:spcPts val="1200"/>
              </a:spcBef>
              <a:buNone/>
            </a:pPr>
            <a:r>
              <a:rPr lang="sk-SK" sz="1600" b="1" i="1" dirty="0">
                <a:solidFill>
                  <a:schemeClr val="tx1"/>
                </a:solidFill>
                <a:latin typeface="+mj-lt"/>
              </a:rPr>
              <a:t>Oprávnení žiadatelia:</a:t>
            </a:r>
            <a:r>
              <a:rPr lang="sk-SK" sz="1600" b="1" dirty="0">
                <a:solidFill>
                  <a:schemeClr val="tx1"/>
                </a:solidFill>
                <a:latin typeface="+mj-lt"/>
              </a:rPr>
              <a:t> </a:t>
            </a:r>
          </a:p>
          <a:p>
            <a:pPr algn="just">
              <a:spcBef>
                <a:spcPts val="0"/>
              </a:spcBef>
            </a:pPr>
            <a:r>
              <a:rPr lang="sk-SK" sz="1800" dirty="0">
                <a:solidFill>
                  <a:schemeClr val="tx1"/>
                </a:solidFill>
                <a:latin typeface="+mj-lt"/>
              </a:rPr>
              <a:t>FO a PO podnikajúce v oblasti </a:t>
            </a:r>
            <a:r>
              <a:rPr lang="sk-SK" sz="1800" dirty="0" err="1">
                <a:solidFill>
                  <a:schemeClr val="tx1"/>
                </a:solidFill>
                <a:latin typeface="+mj-lt"/>
              </a:rPr>
              <a:t>akvakultúry</a:t>
            </a:r>
            <a:r>
              <a:rPr lang="sk-SK" sz="1800" dirty="0">
                <a:solidFill>
                  <a:schemeClr val="tx1"/>
                </a:solidFill>
                <a:latin typeface="+mj-lt"/>
              </a:rPr>
              <a:t> - (ukončený minimálne jeden účtovný rok) v čase predloženia </a:t>
            </a:r>
            <a:r>
              <a:rPr lang="sk-SK" sz="1800" dirty="0" err="1">
                <a:solidFill>
                  <a:schemeClr val="tx1"/>
                </a:solidFill>
                <a:latin typeface="+mj-lt"/>
              </a:rPr>
              <a:t>ŽoNFP</a:t>
            </a:r>
            <a:r>
              <a:rPr lang="sk-SK" sz="1800" dirty="0">
                <a:solidFill>
                  <a:schemeClr val="tx1"/>
                </a:solidFill>
                <a:latin typeface="+mj-lt"/>
              </a:rPr>
              <a:t>.</a:t>
            </a:r>
          </a:p>
        </p:txBody>
      </p:sp>
      <p:pic>
        <p:nvPicPr>
          <p:cNvPr id="4" name="Picture 2" descr="C:\Users\kamil.huslica\Desktop\oprh\logo OPRH\fishes\logo OPRH 2014-2020_verzia 10.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81987" y="6189885"/>
            <a:ext cx="862013" cy="858838"/>
          </a:xfrm>
          <a:prstGeom prst="rect">
            <a:avLst/>
          </a:prstGeom>
          <a:noFill/>
          <a:extLst>
            <a:ext uri="{909E8E84-426E-40DD-AFC4-6F175D3DCCD1}">
              <a14:hiddenFill xmlns:a14="http://schemas.microsoft.com/office/drawing/2010/main">
                <a:solidFill>
                  <a:srgbClr val="FFFFFF"/>
                </a:solidFill>
              </a14:hiddenFill>
            </a:ext>
          </a:extLst>
        </p:spPr>
      </p:pic>
      <p:sp>
        <p:nvSpPr>
          <p:cNvPr id="5" name="BlokTextu 4"/>
          <p:cNvSpPr txBox="1"/>
          <p:nvPr/>
        </p:nvSpPr>
        <p:spPr>
          <a:xfrm>
            <a:off x="323528" y="-27384"/>
            <a:ext cx="8496944" cy="1323439"/>
          </a:xfrm>
          <a:prstGeom prst="rect">
            <a:avLst/>
          </a:prstGeom>
          <a:noFill/>
        </p:spPr>
        <p:txBody>
          <a:bodyPr wrap="square" rtlCol="0">
            <a:spAutoFit/>
          </a:bodyPr>
          <a:lstStyle/>
          <a:p>
            <a:pPr algn="ctr"/>
            <a:r>
              <a:rPr lang="sk-SK" sz="2400" b="1" dirty="0">
                <a:effectLst>
                  <a:outerShdw blurRad="38100" dist="38100" dir="2700000" algn="tl">
                    <a:srgbClr val="000000">
                      <a:alpha val="43137"/>
                    </a:srgbClr>
                  </a:outerShdw>
                </a:effectLst>
              </a:rPr>
              <a:t>Opatrenia a podporované aktivity </a:t>
            </a:r>
            <a:endParaRPr lang="sk-SK" sz="2400" b="1" dirty="0" smtClean="0">
              <a:effectLst>
                <a:outerShdw blurRad="38100" dist="38100" dir="2700000" algn="tl">
                  <a:srgbClr val="000000">
                    <a:alpha val="43137"/>
                  </a:srgbClr>
                </a:outerShdw>
              </a:effectLst>
            </a:endParaRPr>
          </a:p>
          <a:p>
            <a:pPr algn="ctr"/>
            <a:r>
              <a:rPr lang="sk-SK" sz="2000" b="1" dirty="0" smtClean="0">
                <a:effectLst>
                  <a:outerShdw blurRad="38100" dist="38100" dir="2700000" algn="tl">
                    <a:srgbClr val="000000">
                      <a:alpha val="43137"/>
                    </a:srgbClr>
                  </a:outerShdw>
                </a:effectLst>
              </a:rPr>
              <a:t>v </a:t>
            </a:r>
            <a:r>
              <a:rPr lang="sk-SK" sz="2000" b="1" dirty="0">
                <a:effectLst>
                  <a:outerShdw blurRad="38100" dist="38100" dir="2700000" algn="tl">
                    <a:srgbClr val="000000">
                      <a:alpha val="43137"/>
                    </a:srgbClr>
                  </a:outerShdw>
                </a:effectLst>
              </a:rPr>
              <a:t>rámci Operačného programu Rybné hospodárstvo 2014 – 2020</a:t>
            </a:r>
          </a:p>
          <a:p>
            <a:pPr algn="ctr"/>
            <a:r>
              <a:rPr lang="sk-SK" b="1" u="sng" dirty="0">
                <a:cs typeface="Sakkal Majalla" pitchFamily="2" charset="-78"/>
              </a:rPr>
              <a:t>Opatrenie </a:t>
            </a:r>
            <a:r>
              <a:rPr lang="sk-SK" b="1" u="sng" dirty="0">
                <a:solidFill>
                  <a:srgbClr val="FF0000"/>
                </a:solidFill>
                <a:cs typeface="Sakkal Majalla" pitchFamily="2" charset="-78"/>
              </a:rPr>
              <a:t>2.2.1</a:t>
            </a:r>
            <a:r>
              <a:rPr lang="sk-SK" b="1" u="sng" dirty="0">
                <a:cs typeface="Sakkal Majalla" pitchFamily="2" charset="-78"/>
              </a:rPr>
              <a:t> Produktívne investície do </a:t>
            </a:r>
            <a:r>
              <a:rPr lang="sk-SK" b="1" u="sng" dirty="0" err="1">
                <a:cs typeface="Sakkal Majalla" pitchFamily="2" charset="-78"/>
              </a:rPr>
              <a:t>akvakultúry</a:t>
            </a:r>
            <a:endParaRPr lang="sk-SK" b="1" u="sng" dirty="0">
              <a:cs typeface="Sakkal Majalla" pitchFamily="2" charset="-78"/>
            </a:endParaRPr>
          </a:p>
          <a:p>
            <a:endParaRPr lang="sk-SK" dirty="0"/>
          </a:p>
        </p:txBody>
      </p:sp>
    </p:spTree>
    <p:extLst>
      <p:ext uri="{BB962C8B-B14F-4D97-AF65-F5344CB8AC3E}">
        <p14:creationId xmlns:p14="http://schemas.microsoft.com/office/powerpoint/2010/main" val="262455516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500"/>
                                        <p:tgtEl>
                                          <p:spTgt spid="5">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barn(inVertical)">
                                      <p:cBhvr>
                                        <p:cTn id="10" dur="500"/>
                                        <p:tgtEl>
                                          <p:spTgt spid="5">
                                            <p:txEl>
                                              <p:pRg st="1" end="1"/>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Effect transition="in" filter="barn(inVertical)">
                                      <p:cBhvr>
                                        <p:cTn id="13" dur="500"/>
                                        <p:tgtEl>
                                          <p:spTgt spid="5">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nodeType="click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 calcmode="lin" valueType="num">
                                      <p:cBhvr>
                                        <p:cTn id="18"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9"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20" dur="500"/>
                                        <p:tgtEl>
                                          <p:spTgt spid="3">
                                            <p:txEl>
                                              <p:pRg st="0" end="0"/>
                                            </p:txEl>
                                          </p:spTgt>
                                        </p:tgtEl>
                                      </p:cBhvr>
                                    </p:animEffect>
                                  </p:childTnLst>
                                </p:cTn>
                              </p:par>
                              <p:par>
                                <p:cTn id="21" presetID="53" presetClass="entr" presetSubtype="16" fill="hold" nodeType="with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 calcmode="lin" valueType="num">
                                      <p:cBhvr>
                                        <p:cTn id="23"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4"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25" dur="500"/>
                                        <p:tgtEl>
                                          <p:spTgt spid="3">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53" presetClass="entr" presetSubtype="16" fill="hold" nodeType="clickEffect">
                                  <p:stCondLst>
                                    <p:cond delay="0"/>
                                  </p:stCondLst>
                                  <p:childTnLst>
                                    <p:set>
                                      <p:cBhvr>
                                        <p:cTn id="29" dur="1" fill="hold">
                                          <p:stCondLst>
                                            <p:cond delay="0"/>
                                          </p:stCondLst>
                                        </p:cTn>
                                        <p:tgtEl>
                                          <p:spTgt spid="3">
                                            <p:txEl>
                                              <p:pRg st="3" end="3"/>
                                            </p:txEl>
                                          </p:spTgt>
                                        </p:tgtEl>
                                        <p:attrNameLst>
                                          <p:attrName>style.visibility</p:attrName>
                                        </p:attrNameLst>
                                      </p:cBhvr>
                                      <p:to>
                                        <p:strVal val="visible"/>
                                      </p:to>
                                    </p:set>
                                    <p:anim calcmode="lin" valueType="num">
                                      <p:cBhvr>
                                        <p:cTn id="30"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1"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2" dur="500"/>
                                        <p:tgtEl>
                                          <p:spTgt spid="3">
                                            <p:txEl>
                                              <p:pRg st="3" end="3"/>
                                            </p:txEl>
                                          </p:spTgt>
                                        </p:tgtEl>
                                      </p:cBhvr>
                                    </p:animEffect>
                                  </p:childTnLst>
                                </p:cTn>
                              </p:par>
                              <p:par>
                                <p:cTn id="33" presetID="53" presetClass="entr" presetSubtype="16" fill="hold" nodeType="with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 calcmode="lin" valueType="num">
                                      <p:cBhvr>
                                        <p:cTn id="35"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3">
                                            <p:txEl>
                                              <p:pRg st="4" end="4"/>
                                            </p:txEl>
                                          </p:spTgt>
                                        </p:tgtEl>
                                      </p:cBhvr>
                                    </p:animEffect>
                                  </p:childTnLst>
                                </p:cTn>
                              </p:par>
                              <p:par>
                                <p:cTn id="38" presetID="53" presetClass="entr" presetSubtype="16" fill="hold" nodeType="withEffect">
                                  <p:stCondLst>
                                    <p:cond delay="0"/>
                                  </p:stCondLst>
                                  <p:childTnLst>
                                    <p:set>
                                      <p:cBhvr>
                                        <p:cTn id="39" dur="1" fill="hold">
                                          <p:stCondLst>
                                            <p:cond delay="0"/>
                                          </p:stCondLst>
                                        </p:cTn>
                                        <p:tgtEl>
                                          <p:spTgt spid="3">
                                            <p:txEl>
                                              <p:pRg st="5" end="5"/>
                                            </p:txEl>
                                          </p:spTgt>
                                        </p:tgtEl>
                                        <p:attrNameLst>
                                          <p:attrName>style.visibility</p:attrName>
                                        </p:attrNameLst>
                                      </p:cBhvr>
                                      <p:to>
                                        <p:strVal val="visible"/>
                                      </p:to>
                                    </p:set>
                                    <p:anim calcmode="lin" valueType="num">
                                      <p:cBhvr>
                                        <p:cTn id="40"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41"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42" dur="500"/>
                                        <p:tgtEl>
                                          <p:spTgt spid="3">
                                            <p:txEl>
                                              <p:pRg st="5" end="5"/>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2" presetClass="emph" presetSubtype="0" fill="hold" nodeType="clickEffect">
                                  <p:stCondLst>
                                    <p:cond delay="0"/>
                                  </p:stCondLst>
                                  <p:childTnLst>
                                    <p:animRot by="120000">
                                      <p:cBhvr>
                                        <p:cTn id="46" dur="100" fill="hold">
                                          <p:stCondLst>
                                            <p:cond delay="0"/>
                                          </p:stCondLst>
                                        </p:cTn>
                                        <p:tgtEl>
                                          <p:spTgt spid="3">
                                            <p:txEl>
                                              <p:pRg st="3" end="3"/>
                                            </p:txEl>
                                          </p:spTgt>
                                        </p:tgtEl>
                                        <p:attrNameLst>
                                          <p:attrName>r</p:attrName>
                                        </p:attrNameLst>
                                      </p:cBhvr>
                                    </p:animRot>
                                    <p:animRot by="-240000">
                                      <p:cBhvr>
                                        <p:cTn id="47" dur="200" fill="hold">
                                          <p:stCondLst>
                                            <p:cond delay="200"/>
                                          </p:stCondLst>
                                        </p:cTn>
                                        <p:tgtEl>
                                          <p:spTgt spid="3">
                                            <p:txEl>
                                              <p:pRg st="3" end="3"/>
                                            </p:txEl>
                                          </p:spTgt>
                                        </p:tgtEl>
                                        <p:attrNameLst>
                                          <p:attrName>r</p:attrName>
                                        </p:attrNameLst>
                                      </p:cBhvr>
                                    </p:animRot>
                                    <p:animRot by="240000">
                                      <p:cBhvr>
                                        <p:cTn id="48" dur="200" fill="hold">
                                          <p:stCondLst>
                                            <p:cond delay="400"/>
                                          </p:stCondLst>
                                        </p:cTn>
                                        <p:tgtEl>
                                          <p:spTgt spid="3">
                                            <p:txEl>
                                              <p:pRg st="3" end="3"/>
                                            </p:txEl>
                                          </p:spTgt>
                                        </p:tgtEl>
                                        <p:attrNameLst>
                                          <p:attrName>r</p:attrName>
                                        </p:attrNameLst>
                                      </p:cBhvr>
                                    </p:animRot>
                                    <p:animRot by="-240000">
                                      <p:cBhvr>
                                        <p:cTn id="49" dur="200" fill="hold">
                                          <p:stCondLst>
                                            <p:cond delay="600"/>
                                          </p:stCondLst>
                                        </p:cTn>
                                        <p:tgtEl>
                                          <p:spTgt spid="3">
                                            <p:txEl>
                                              <p:pRg st="3" end="3"/>
                                            </p:txEl>
                                          </p:spTgt>
                                        </p:tgtEl>
                                        <p:attrNameLst>
                                          <p:attrName>r</p:attrName>
                                        </p:attrNameLst>
                                      </p:cBhvr>
                                    </p:animRot>
                                    <p:animRot by="120000">
                                      <p:cBhvr>
                                        <p:cTn id="50" dur="200" fill="hold">
                                          <p:stCondLst>
                                            <p:cond delay="800"/>
                                          </p:stCondLst>
                                        </p:cTn>
                                        <p:tgtEl>
                                          <p:spTgt spid="3">
                                            <p:txEl>
                                              <p:pRg st="3" end="3"/>
                                            </p:txEl>
                                          </p:spTgt>
                                        </p:tgtEl>
                                        <p:attrNameLst>
                                          <p:attrName>r</p:attrName>
                                        </p:attrNameLst>
                                      </p:cBhvr>
                                    </p:animRot>
                                  </p:childTnLst>
                                </p:cTn>
                              </p:par>
                              <p:par>
                                <p:cTn id="51" presetID="32" presetClass="emph" presetSubtype="0" fill="hold" nodeType="withEffect">
                                  <p:stCondLst>
                                    <p:cond delay="0"/>
                                  </p:stCondLst>
                                  <p:childTnLst>
                                    <p:animRot by="120000">
                                      <p:cBhvr>
                                        <p:cTn id="52" dur="100" fill="hold">
                                          <p:stCondLst>
                                            <p:cond delay="0"/>
                                          </p:stCondLst>
                                        </p:cTn>
                                        <p:tgtEl>
                                          <p:spTgt spid="3">
                                            <p:txEl>
                                              <p:pRg st="4" end="4"/>
                                            </p:txEl>
                                          </p:spTgt>
                                        </p:tgtEl>
                                        <p:attrNameLst>
                                          <p:attrName>r</p:attrName>
                                        </p:attrNameLst>
                                      </p:cBhvr>
                                    </p:animRot>
                                    <p:animRot by="-240000">
                                      <p:cBhvr>
                                        <p:cTn id="53" dur="200" fill="hold">
                                          <p:stCondLst>
                                            <p:cond delay="200"/>
                                          </p:stCondLst>
                                        </p:cTn>
                                        <p:tgtEl>
                                          <p:spTgt spid="3">
                                            <p:txEl>
                                              <p:pRg st="4" end="4"/>
                                            </p:txEl>
                                          </p:spTgt>
                                        </p:tgtEl>
                                        <p:attrNameLst>
                                          <p:attrName>r</p:attrName>
                                        </p:attrNameLst>
                                      </p:cBhvr>
                                    </p:animRot>
                                    <p:animRot by="240000">
                                      <p:cBhvr>
                                        <p:cTn id="54" dur="200" fill="hold">
                                          <p:stCondLst>
                                            <p:cond delay="400"/>
                                          </p:stCondLst>
                                        </p:cTn>
                                        <p:tgtEl>
                                          <p:spTgt spid="3">
                                            <p:txEl>
                                              <p:pRg st="4" end="4"/>
                                            </p:txEl>
                                          </p:spTgt>
                                        </p:tgtEl>
                                        <p:attrNameLst>
                                          <p:attrName>r</p:attrName>
                                        </p:attrNameLst>
                                      </p:cBhvr>
                                    </p:animRot>
                                    <p:animRot by="-240000">
                                      <p:cBhvr>
                                        <p:cTn id="55" dur="200" fill="hold">
                                          <p:stCondLst>
                                            <p:cond delay="600"/>
                                          </p:stCondLst>
                                        </p:cTn>
                                        <p:tgtEl>
                                          <p:spTgt spid="3">
                                            <p:txEl>
                                              <p:pRg st="4" end="4"/>
                                            </p:txEl>
                                          </p:spTgt>
                                        </p:tgtEl>
                                        <p:attrNameLst>
                                          <p:attrName>r</p:attrName>
                                        </p:attrNameLst>
                                      </p:cBhvr>
                                    </p:animRot>
                                    <p:animRot by="120000">
                                      <p:cBhvr>
                                        <p:cTn id="56" dur="200" fill="hold">
                                          <p:stCondLst>
                                            <p:cond delay="800"/>
                                          </p:stCondLst>
                                        </p:cTn>
                                        <p:tgtEl>
                                          <p:spTgt spid="3">
                                            <p:txEl>
                                              <p:pRg st="4" end="4"/>
                                            </p:txEl>
                                          </p:spTgt>
                                        </p:tgtEl>
                                        <p:attrNameLst>
                                          <p:attrName>r</p:attrName>
                                        </p:attrNameLst>
                                      </p:cBhvr>
                                    </p:animRot>
                                  </p:childTnLst>
                                </p:cTn>
                              </p:par>
                              <p:par>
                                <p:cTn id="57" presetID="32" presetClass="emph" presetSubtype="0" fill="hold" nodeType="withEffect">
                                  <p:stCondLst>
                                    <p:cond delay="0"/>
                                  </p:stCondLst>
                                  <p:childTnLst>
                                    <p:animRot by="120000">
                                      <p:cBhvr>
                                        <p:cTn id="58" dur="100" fill="hold">
                                          <p:stCondLst>
                                            <p:cond delay="0"/>
                                          </p:stCondLst>
                                        </p:cTn>
                                        <p:tgtEl>
                                          <p:spTgt spid="3">
                                            <p:txEl>
                                              <p:pRg st="5" end="5"/>
                                            </p:txEl>
                                          </p:spTgt>
                                        </p:tgtEl>
                                        <p:attrNameLst>
                                          <p:attrName>r</p:attrName>
                                        </p:attrNameLst>
                                      </p:cBhvr>
                                    </p:animRot>
                                    <p:animRot by="-240000">
                                      <p:cBhvr>
                                        <p:cTn id="59" dur="200" fill="hold">
                                          <p:stCondLst>
                                            <p:cond delay="200"/>
                                          </p:stCondLst>
                                        </p:cTn>
                                        <p:tgtEl>
                                          <p:spTgt spid="3">
                                            <p:txEl>
                                              <p:pRg st="5" end="5"/>
                                            </p:txEl>
                                          </p:spTgt>
                                        </p:tgtEl>
                                        <p:attrNameLst>
                                          <p:attrName>r</p:attrName>
                                        </p:attrNameLst>
                                      </p:cBhvr>
                                    </p:animRot>
                                    <p:animRot by="240000">
                                      <p:cBhvr>
                                        <p:cTn id="60" dur="200" fill="hold">
                                          <p:stCondLst>
                                            <p:cond delay="400"/>
                                          </p:stCondLst>
                                        </p:cTn>
                                        <p:tgtEl>
                                          <p:spTgt spid="3">
                                            <p:txEl>
                                              <p:pRg st="5" end="5"/>
                                            </p:txEl>
                                          </p:spTgt>
                                        </p:tgtEl>
                                        <p:attrNameLst>
                                          <p:attrName>r</p:attrName>
                                        </p:attrNameLst>
                                      </p:cBhvr>
                                    </p:animRot>
                                    <p:animRot by="-240000">
                                      <p:cBhvr>
                                        <p:cTn id="61" dur="200" fill="hold">
                                          <p:stCondLst>
                                            <p:cond delay="600"/>
                                          </p:stCondLst>
                                        </p:cTn>
                                        <p:tgtEl>
                                          <p:spTgt spid="3">
                                            <p:txEl>
                                              <p:pRg st="5" end="5"/>
                                            </p:txEl>
                                          </p:spTgt>
                                        </p:tgtEl>
                                        <p:attrNameLst>
                                          <p:attrName>r</p:attrName>
                                        </p:attrNameLst>
                                      </p:cBhvr>
                                    </p:animRot>
                                    <p:animRot by="120000">
                                      <p:cBhvr>
                                        <p:cTn id="62" dur="200" fill="hold">
                                          <p:stCondLst>
                                            <p:cond delay="800"/>
                                          </p:stCondLst>
                                        </p:cTn>
                                        <p:tgtEl>
                                          <p:spTgt spid="3">
                                            <p:txEl>
                                              <p:pRg st="5" end="5"/>
                                            </p:txEl>
                                          </p:spTgt>
                                        </p:tgtEl>
                                        <p:attrNameLst>
                                          <p:attrName>r</p:attrName>
                                        </p:attrNameLst>
                                      </p:cBhvr>
                                    </p:animRot>
                                  </p:childTnLst>
                                </p:cTn>
                              </p:par>
                            </p:childTnLst>
                          </p:cTn>
                        </p:par>
                      </p:childTnLst>
                    </p:cTn>
                  </p:par>
                  <p:par>
                    <p:cTn id="63" fill="hold">
                      <p:stCondLst>
                        <p:cond delay="indefinite"/>
                      </p:stCondLst>
                      <p:childTnLst>
                        <p:par>
                          <p:cTn id="64" fill="hold">
                            <p:stCondLst>
                              <p:cond delay="0"/>
                            </p:stCondLst>
                            <p:childTnLst>
                              <p:par>
                                <p:cTn id="65" presetID="53" presetClass="entr" presetSubtype="16" fill="hold" nodeType="clickEffect">
                                  <p:stCondLst>
                                    <p:cond delay="0"/>
                                  </p:stCondLst>
                                  <p:childTnLst>
                                    <p:set>
                                      <p:cBhvr>
                                        <p:cTn id="66" dur="1" fill="hold">
                                          <p:stCondLst>
                                            <p:cond delay="0"/>
                                          </p:stCondLst>
                                        </p:cTn>
                                        <p:tgtEl>
                                          <p:spTgt spid="3">
                                            <p:txEl>
                                              <p:pRg st="6" end="6"/>
                                            </p:txEl>
                                          </p:spTgt>
                                        </p:tgtEl>
                                        <p:attrNameLst>
                                          <p:attrName>style.visibility</p:attrName>
                                        </p:attrNameLst>
                                      </p:cBhvr>
                                      <p:to>
                                        <p:strVal val="visible"/>
                                      </p:to>
                                    </p:set>
                                    <p:anim calcmode="lin" valueType="num">
                                      <p:cBhvr>
                                        <p:cTn id="67"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68" dur="500" fill="hold"/>
                                        <p:tgtEl>
                                          <p:spTgt spid="3">
                                            <p:txEl>
                                              <p:pRg st="6" end="6"/>
                                            </p:txEl>
                                          </p:spTgt>
                                        </p:tgtEl>
                                        <p:attrNameLst>
                                          <p:attrName>ppt_h</p:attrName>
                                        </p:attrNameLst>
                                      </p:cBhvr>
                                      <p:tavLst>
                                        <p:tav tm="0">
                                          <p:val>
                                            <p:fltVal val="0"/>
                                          </p:val>
                                        </p:tav>
                                        <p:tav tm="100000">
                                          <p:val>
                                            <p:strVal val="#ppt_h"/>
                                          </p:val>
                                        </p:tav>
                                      </p:tavLst>
                                    </p:anim>
                                    <p:animEffect transition="in" filter="fade">
                                      <p:cBhvr>
                                        <p:cTn id="69" dur="500"/>
                                        <p:tgtEl>
                                          <p:spTgt spid="3">
                                            <p:txEl>
                                              <p:pRg st="6" end="6"/>
                                            </p:txEl>
                                          </p:spTgt>
                                        </p:tgtEl>
                                      </p:cBhvr>
                                    </p:animEffect>
                                  </p:childTnLst>
                                </p:cTn>
                              </p:par>
                            </p:childTnLst>
                          </p:cTn>
                        </p:par>
                      </p:childTnLst>
                    </p:cTn>
                  </p:par>
                  <p:par>
                    <p:cTn id="70" fill="hold">
                      <p:stCondLst>
                        <p:cond delay="indefinite"/>
                      </p:stCondLst>
                      <p:childTnLst>
                        <p:par>
                          <p:cTn id="71" fill="hold">
                            <p:stCondLst>
                              <p:cond delay="0"/>
                            </p:stCondLst>
                            <p:childTnLst>
                              <p:par>
                                <p:cTn id="72" presetID="53" presetClass="entr" presetSubtype="16" fill="hold" nodeType="clickEffect">
                                  <p:stCondLst>
                                    <p:cond delay="0"/>
                                  </p:stCondLst>
                                  <p:childTnLst>
                                    <p:set>
                                      <p:cBhvr>
                                        <p:cTn id="73" dur="1" fill="hold">
                                          <p:stCondLst>
                                            <p:cond delay="0"/>
                                          </p:stCondLst>
                                        </p:cTn>
                                        <p:tgtEl>
                                          <p:spTgt spid="3">
                                            <p:txEl>
                                              <p:pRg st="7" end="7"/>
                                            </p:txEl>
                                          </p:spTgt>
                                        </p:tgtEl>
                                        <p:attrNameLst>
                                          <p:attrName>style.visibility</p:attrName>
                                        </p:attrNameLst>
                                      </p:cBhvr>
                                      <p:to>
                                        <p:strVal val="visible"/>
                                      </p:to>
                                    </p:set>
                                    <p:anim calcmode="lin" valueType="num">
                                      <p:cBhvr>
                                        <p:cTn id="74" dur="500" fill="hold"/>
                                        <p:tgtEl>
                                          <p:spTgt spid="3">
                                            <p:txEl>
                                              <p:pRg st="7" end="7"/>
                                            </p:txEl>
                                          </p:spTgt>
                                        </p:tgtEl>
                                        <p:attrNameLst>
                                          <p:attrName>ppt_w</p:attrName>
                                        </p:attrNameLst>
                                      </p:cBhvr>
                                      <p:tavLst>
                                        <p:tav tm="0">
                                          <p:val>
                                            <p:fltVal val="0"/>
                                          </p:val>
                                        </p:tav>
                                        <p:tav tm="100000">
                                          <p:val>
                                            <p:strVal val="#ppt_w"/>
                                          </p:val>
                                        </p:tav>
                                      </p:tavLst>
                                    </p:anim>
                                    <p:anim calcmode="lin" valueType="num">
                                      <p:cBhvr>
                                        <p:cTn id="75" dur="500" fill="hold"/>
                                        <p:tgtEl>
                                          <p:spTgt spid="3">
                                            <p:txEl>
                                              <p:pRg st="7" end="7"/>
                                            </p:txEl>
                                          </p:spTgt>
                                        </p:tgtEl>
                                        <p:attrNameLst>
                                          <p:attrName>ppt_h</p:attrName>
                                        </p:attrNameLst>
                                      </p:cBhvr>
                                      <p:tavLst>
                                        <p:tav tm="0">
                                          <p:val>
                                            <p:fltVal val="0"/>
                                          </p:val>
                                        </p:tav>
                                        <p:tav tm="100000">
                                          <p:val>
                                            <p:strVal val="#ppt_h"/>
                                          </p:val>
                                        </p:tav>
                                      </p:tavLst>
                                    </p:anim>
                                    <p:animEffect transition="in" filter="fade">
                                      <p:cBhvr>
                                        <p:cTn id="76"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objekt pre obsah 2"/>
          <p:cNvSpPr>
            <a:spLocks noGrp="1"/>
          </p:cNvSpPr>
          <p:nvPr>
            <p:ph idx="1"/>
          </p:nvPr>
        </p:nvSpPr>
        <p:spPr>
          <a:xfrm>
            <a:off x="449275" y="1019055"/>
            <a:ext cx="8245449" cy="5170829"/>
          </a:xfrm>
        </p:spPr>
        <p:txBody>
          <a:bodyPr/>
          <a:lstStyle/>
          <a:p>
            <a:pPr marL="0" indent="0" algn="ctr">
              <a:spcBef>
                <a:spcPts val="0"/>
              </a:spcBef>
              <a:buNone/>
            </a:pPr>
            <a:r>
              <a:rPr lang="sk-SK" sz="1600" i="1" dirty="0" smtClean="0">
                <a:solidFill>
                  <a:schemeClr val="tx1"/>
                </a:solidFill>
                <a:effectLst>
                  <a:outerShdw blurRad="38100" dist="38100" dir="2700000" algn="tl">
                    <a:srgbClr val="000000">
                      <a:alpha val="43137"/>
                    </a:srgbClr>
                  </a:outerShdw>
                </a:effectLst>
                <a:latin typeface="+mj-lt"/>
              </a:rPr>
              <a:t>Aktivita </a:t>
            </a:r>
            <a:r>
              <a:rPr lang="sk-SK" sz="1600" i="1" dirty="0">
                <a:solidFill>
                  <a:schemeClr val="tx1"/>
                </a:solidFill>
                <a:effectLst>
                  <a:outerShdw blurRad="38100" dist="38100" dir="2700000" algn="tl">
                    <a:srgbClr val="000000">
                      <a:alpha val="43137"/>
                    </a:srgbClr>
                  </a:outerShdw>
                </a:effectLst>
                <a:latin typeface="+mj-lt"/>
              </a:rPr>
              <a:t>1 Znižovanie negatívneho vplyvu alebo zvyšovanie pozitívneho vplyvu na </a:t>
            </a:r>
            <a:r>
              <a:rPr lang="sk-SK" sz="1600" i="1" dirty="0" smtClean="0">
                <a:solidFill>
                  <a:schemeClr val="tx1"/>
                </a:solidFill>
                <a:effectLst>
                  <a:outerShdw blurRad="38100" dist="38100" dir="2700000" algn="tl">
                    <a:srgbClr val="000000">
                      <a:alpha val="43137"/>
                    </a:srgbClr>
                  </a:outerShdw>
                </a:effectLst>
                <a:latin typeface="+mj-lt"/>
              </a:rPr>
              <a:t>životné prostredie </a:t>
            </a:r>
            <a:r>
              <a:rPr lang="sk-SK" sz="1600" i="1" dirty="0">
                <a:solidFill>
                  <a:schemeClr val="tx1"/>
                </a:solidFill>
                <a:effectLst>
                  <a:outerShdw blurRad="38100" dist="38100" dir="2700000" algn="tl">
                    <a:srgbClr val="000000">
                      <a:alpha val="43137"/>
                    </a:srgbClr>
                  </a:outerShdw>
                </a:effectLst>
                <a:latin typeface="+mj-lt"/>
              </a:rPr>
              <a:t>a zvyšovanie efektívnosti využívania </a:t>
            </a:r>
            <a:r>
              <a:rPr lang="sk-SK" sz="1600" i="1" dirty="0" smtClean="0">
                <a:solidFill>
                  <a:schemeClr val="tx1"/>
                </a:solidFill>
                <a:effectLst>
                  <a:outerShdw blurRad="38100" dist="38100" dir="2700000" algn="tl">
                    <a:srgbClr val="000000">
                      <a:alpha val="43137"/>
                    </a:srgbClr>
                  </a:outerShdw>
                </a:effectLst>
                <a:latin typeface="+mj-lt"/>
              </a:rPr>
              <a:t>zdrojov</a:t>
            </a:r>
            <a:br>
              <a:rPr lang="sk-SK" sz="1600" i="1" dirty="0" smtClean="0">
                <a:solidFill>
                  <a:schemeClr val="tx1"/>
                </a:solidFill>
                <a:effectLst>
                  <a:outerShdw blurRad="38100" dist="38100" dir="2700000" algn="tl">
                    <a:srgbClr val="000000">
                      <a:alpha val="43137"/>
                    </a:srgbClr>
                  </a:outerShdw>
                </a:effectLst>
                <a:latin typeface="+mj-lt"/>
              </a:rPr>
            </a:br>
            <a:r>
              <a:rPr lang="sk-SK" sz="1600" i="1" dirty="0" smtClean="0">
                <a:solidFill>
                  <a:schemeClr val="tx1"/>
                </a:solidFill>
                <a:effectLst>
                  <a:outerShdw blurRad="38100" dist="38100" dir="2700000" algn="tl">
                    <a:srgbClr val="000000">
                      <a:alpha val="43137"/>
                    </a:srgbClr>
                  </a:outerShdw>
                </a:effectLst>
                <a:latin typeface="+mj-lt"/>
              </a:rPr>
              <a:t>(204 </a:t>
            </a:r>
            <a:r>
              <a:rPr lang="sk-SK" sz="1600" i="1" dirty="0">
                <a:solidFill>
                  <a:schemeClr val="tx1"/>
                </a:solidFill>
                <a:effectLst>
                  <a:outerShdw blurRad="38100" dist="38100" dir="2700000" algn="tl">
                    <a:srgbClr val="000000">
                      <a:alpha val="43137"/>
                    </a:srgbClr>
                  </a:outerShdw>
                </a:effectLst>
                <a:latin typeface="+mj-lt"/>
              </a:rPr>
              <a:t>768 EUR– indikatívny </a:t>
            </a:r>
            <a:r>
              <a:rPr lang="sk-SK" sz="1600" i="1" dirty="0" smtClean="0">
                <a:solidFill>
                  <a:schemeClr val="tx1"/>
                </a:solidFill>
                <a:effectLst>
                  <a:outerShdw blurRad="38100" dist="38100" dir="2700000" algn="tl">
                    <a:srgbClr val="000000">
                      <a:alpha val="43137"/>
                    </a:srgbClr>
                  </a:outerShdw>
                </a:effectLst>
                <a:latin typeface="+mj-lt"/>
              </a:rPr>
              <a:t>rozpočet, </a:t>
            </a:r>
            <a:r>
              <a:rPr lang="sk-SK" sz="1600" i="1" dirty="0">
                <a:solidFill>
                  <a:schemeClr val="accent6"/>
                </a:solidFill>
                <a:effectLst>
                  <a:outerShdw blurRad="38100" dist="38100" dir="2700000" algn="tl">
                    <a:srgbClr val="000000">
                      <a:alpha val="43137"/>
                    </a:srgbClr>
                  </a:outerShdw>
                </a:effectLst>
                <a:latin typeface="+mj-lt"/>
              </a:rPr>
              <a:t>51 192 EUR vo vyhlásenej výzve</a:t>
            </a:r>
            <a:r>
              <a:rPr lang="sk-SK" sz="1600" i="1" dirty="0" smtClean="0">
                <a:solidFill>
                  <a:schemeClr val="tx1"/>
                </a:solidFill>
                <a:effectLst>
                  <a:outerShdw blurRad="38100" dist="38100" dir="2700000" algn="tl">
                    <a:srgbClr val="000000">
                      <a:alpha val="43137"/>
                    </a:srgbClr>
                  </a:outerShdw>
                </a:effectLst>
                <a:latin typeface="+mj-lt"/>
              </a:rPr>
              <a:t>) </a:t>
            </a:r>
          </a:p>
          <a:p>
            <a:pPr marL="0" indent="0" algn="just">
              <a:spcBef>
                <a:spcPts val="0"/>
              </a:spcBef>
              <a:buNone/>
            </a:pPr>
            <a:endParaRPr lang="sk-SK" sz="1600" i="1" dirty="0" smtClean="0">
              <a:solidFill>
                <a:schemeClr val="tx1"/>
              </a:solidFill>
              <a:effectLst>
                <a:outerShdw blurRad="38100" dist="38100" dir="2700000" algn="tl">
                  <a:srgbClr val="000000">
                    <a:alpha val="43137"/>
                  </a:srgbClr>
                </a:outerShdw>
              </a:effectLst>
              <a:latin typeface="+mj-lt"/>
            </a:endParaRPr>
          </a:p>
          <a:p>
            <a:pPr marL="0" indent="0" algn="just">
              <a:spcBef>
                <a:spcPts val="0"/>
              </a:spcBef>
              <a:buNone/>
            </a:pPr>
            <a:r>
              <a:rPr lang="sk-SK" sz="1400" b="1" i="1" dirty="0">
                <a:solidFill>
                  <a:schemeClr val="tx1"/>
                </a:solidFill>
                <a:latin typeface="+mj-lt"/>
              </a:rPr>
              <a:t>Výška príspevku:</a:t>
            </a:r>
            <a:r>
              <a:rPr lang="sk-SK" sz="1400" b="1" dirty="0">
                <a:solidFill>
                  <a:schemeClr val="tx1"/>
                </a:solidFill>
                <a:latin typeface="+mj-lt"/>
              </a:rPr>
              <a:t> </a:t>
            </a:r>
          </a:p>
          <a:p>
            <a:pPr algn="just">
              <a:spcBef>
                <a:spcPts val="0"/>
              </a:spcBef>
            </a:pPr>
            <a:r>
              <a:rPr lang="sk-SK" sz="1400" b="1" dirty="0">
                <a:solidFill>
                  <a:srgbClr val="FF0000"/>
                </a:solidFill>
                <a:latin typeface="+mj-lt"/>
              </a:rPr>
              <a:t>2 500 EUR - 10 000 EUR </a:t>
            </a:r>
            <a:r>
              <a:rPr lang="sk-SK" sz="1400" dirty="0">
                <a:solidFill>
                  <a:schemeClr val="tx1"/>
                </a:solidFill>
                <a:latin typeface="+mj-lt"/>
              </a:rPr>
              <a:t>– MSP (t.j. 50% z celkových oprávnených výdavkov)</a:t>
            </a:r>
          </a:p>
          <a:p>
            <a:pPr algn="just">
              <a:spcBef>
                <a:spcPts val="0"/>
              </a:spcBef>
            </a:pPr>
            <a:r>
              <a:rPr lang="sk-SK" sz="1400" b="1" dirty="0">
                <a:solidFill>
                  <a:srgbClr val="FF0000"/>
                </a:solidFill>
                <a:latin typeface="+mj-lt"/>
              </a:rPr>
              <a:t>1 500 EUR - 6 000 EUR </a:t>
            </a:r>
            <a:r>
              <a:rPr lang="sk-SK" sz="1400" dirty="0">
                <a:solidFill>
                  <a:schemeClr val="tx1"/>
                </a:solidFill>
                <a:latin typeface="+mj-lt"/>
              </a:rPr>
              <a:t>– ostatné (t.j. 30% z celkových oprávnených výdavkov</a:t>
            </a:r>
            <a:r>
              <a:rPr lang="sk-SK" sz="1400" dirty="0" smtClean="0">
                <a:solidFill>
                  <a:schemeClr val="tx1"/>
                </a:solidFill>
                <a:latin typeface="+mj-lt"/>
              </a:rPr>
              <a:t>)</a:t>
            </a:r>
          </a:p>
          <a:p>
            <a:pPr algn="just"/>
            <a:r>
              <a:rPr lang="sk-SK" sz="1600" i="1" dirty="0">
                <a:solidFill>
                  <a:schemeClr val="tx1"/>
                </a:solidFill>
                <a:latin typeface="+mj-lt"/>
              </a:rPr>
              <a:t>Investície súvisiace s obstaraním, výstavbou, rekonštrukciou a modernizáciou inovatívnych technológií a zariadení</a:t>
            </a:r>
            <a:r>
              <a:rPr lang="sk-SK" sz="1600" dirty="0">
                <a:solidFill>
                  <a:schemeClr val="tx1"/>
                </a:solidFill>
                <a:latin typeface="+mj-lt"/>
              </a:rPr>
              <a:t> prispievajúcich k znižovaniu úrovne znečistenia životného prostredia a zvyšovaniu efektívnosti využívania </a:t>
            </a:r>
            <a:r>
              <a:rPr lang="sk-SK" sz="1600" dirty="0" smtClean="0">
                <a:solidFill>
                  <a:schemeClr val="tx1"/>
                </a:solidFill>
                <a:latin typeface="+mj-lt"/>
              </a:rPr>
              <a:t>zdrojov (filtre</a:t>
            </a:r>
            <a:r>
              <a:rPr lang="sk-SK" sz="1600" dirty="0">
                <a:solidFill>
                  <a:schemeClr val="tx1"/>
                </a:solidFill>
                <a:latin typeface="+mj-lt"/>
              </a:rPr>
              <a:t>, sedimentačné nádrže, zariadenia pre prvotnú úpravu odpadových vôd a iné zariadenia, vrátane prípojky </a:t>
            </a:r>
            <a:r>
              <a:rPr lang="sk-SK" sz="1600" dirty="0" smtClean="0">
                <a:solidFill>
                  <a:schemeClr val="tx1"/>
                </a:solidFill>
                <a:latin typeface="+mj-lt"/>
              </a:rPr>
              <a:t>kanalizácie...). </a:t>
            </a:r>
          </a:p>
          <a:p>
            <a:pPr algn="just"/>
            <a:r>
              <a:rPr lang="sk-SK" sz="1600" i="1" dirty="0" smtClean="0">
                <a:solidFill>
                  <a:schemeClr val="tx1"/>
                </a:solidFill>
                <a:latin typeface="+mj-lt"/>
              </a:rPr>
              <a:t>Investície </a:t>
            </a:r>
            <a:r>
              <a:rPr lang="sk-SK" sz="1600" i="1" dirty="0">
                <a:solidFill>
                  <a:schemeClr val="tx1"/>
                </a:solidFill>
                <a:latin typeface="+mj-lt"/>
              </a:rPr>
              <a:t>súvisiace s vykonávaním preventívnych opatrení</a:t>
            </a:r>
            <a:r>
              <a:rPr lang="sk-SK" sz="1600" dirty="0">
                <a:solidFill>
                  <a:schemeClr val="tx1"/>
                </a:solidFill>
                <a:latin typeface="+mj-lt"/>
              </a:rPr>
              <a:t> (v prípade investícií realizovaných na území NATURA 2000), ide napr. o opatrenia umožňujúce migráciu živočíchov v miestach, ktoré sa križujú s migračnými trasami, opatrenia na zabránenie úniku nepôvodných druhov do voľnej prírody, budovanie ostrovčekov a pod</a:t>
            </a:r>
            <a:r>
              <a:rPr lang="sk-SK" sz="1600" dirty="0" smtClean="0">
                <a:solidFill>
                  <a:schemeClr val="tx1"/>
                </a:solidFill>
                <a:latin typeface="+mj-lt"/>
              </a:rPr>
              <a:t>.).</a:t>
            </a:r>
            <a:endParaRPr lang="sk-SK" sz="1600" dirty="0">
              <a:solidFill>
                <a:schemeClr val="tx1"/>
              </a:solidFill>
              <a:latin typeface="+mj-lt"/>
            </a:endParaRPr>
          </a:p>
          <a:p>
            <a:pPr marL="0" indent="0" algn="just">
              <a:spcBef>
                <a:spcPts val="1200"/>
              </a:spcBef>
              <a:buNone/>
            </a:pPr>
            <a:r>
              <a:rPr lang="sk-SK" sz="1600" b="1" i="1" dirty="0" smtClean="0">
                <a:solidFill>
                  <a:schemeClr val="tx1"/>
                </a:solidFill>
                <a:latin typeface="+mj-lt"/>
              </a:rPr>
              <a:t>Oprávnení </a:t>
            </a:r>
            <a:r>
              <a:rPr lang="sk-SK" sz="1600" b="1" i="1" dirty="0">
                <a:solidFill>
                  <a:schemeClr val="tx1"/>
                </a:solidFill>
                <a:latin typeface="+mj-lt"/>
              </a:rPr>
              <a:t>žiadatelia:</a:t>
            </a:r>
            <a:r>
              <a:rPr lang="sk-SK" sz="1600" b="1" dirty="0">
                <a:solidFill>
                  <a:schemeClr val="tx1"/>
                </a:solidFill>
                <a:latin typeface="+mj-lt"/>
              </a:rPr>
              <a:t> </a:t>
            </a:r>
          </a:p>
          <a:p>
            <a:pPr algn="just">
              <a:spcBef>
                <a:spcPts val="0"/>
              </a:spcBef>
            </a:pPr>
            <a:r>
              <a:rPr lang="sk-SK" sz="1600" dirty="0">
                <a:solidFill>
                  <a:schemeClr val="tx1"/>
                </a:solidFill>
                <a:latin typeface="+mj-lt"/>
              </a:rPr>
              <a:t>FO a PO podnikajúce v oblasti </a:t>
            </a:r>
            <a:r>
              <a:rPr lang="sk-SK" sz="1600" dirty="0" err="1">
                <a:solidFill>
                  <a:schemeClr val="tx1"/>
                </a:solidFill>
                <a:latin typeface="+mj-lt"/>
              </a:rPr>
              <a:t>akvakultúry</a:t>
            </a:r>
            <a:r>
              <a:rPr lang="sk-SK" sz="1600" dirty="0">
                <a:solidFill>
                  <a:schemeClr val="tx1"/>
                </a:solidFill>
                <a:latin typeface="+mj-lt"/>
              </a:rPr>
              <a:t> - (ukončený minimálne jeden účtovný rok) v čase predloženia </a:t>
            </a:r>
            <a:r>
              <a:rPr lang="sk-SK" sz="1600" dirty="0" err="1">
                <a:solidFill>
                  <a:schemeClr val="tx1"/>
                </a:solidFill>
                <a:latin typeface="+mj-lt"/>
              </a:rPr>
              <a:t>ŽoNFP</a:t>
            </a:r>
            <a:r>
              <a:rPr lang="sk-SK" sz="1600" dirty="0">
                <a:solidFill>
                  <a:schemeClr val="tx1"/>
                </a:solidFill>
                <a:latin typeface="+mj-lt"/>
              </a:rPr>
              <a:t>.</a:t>
            </a:r>
          </a:p>
        </p:txBody>
      </p:sp>
      <p:pic>
        <p:nvPicPr>
          <p:cNvPr id="4" name="Picture 2" descr="C:\Users\kamil.huslica\Desktop\oprh\logo OPRH\fishes\logo OPRH 2014-2020_verzia 10.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81987" y="6189885"/>
            <a:ext cx="862013" cy="858838"/>
          </a:xfrm>
          <a:prstGeom prst="rect">
            <a:avLst/>
          </a:prstGeom>
          <a:noFill/>
          <a:extLst>
            <a:ext uri="{909E8E84-426E-40DD-AFC4-6F175D3DCCD1}">
              <a14:hiddenFill xmlns:a14="http://schemas.microsoft.com/office/drawing/2010/main">
                <a:solidFill>
                  <a:srgbClr val="FFFFFF"/>
                </a:solidFill>
              </a14:hiddenFill>
            </a:ext>
          </a:extLst>
        </p:spPr>
      </p:pic>
      <p:sp>
        <p:nvSpPr>
          <p:cNvPr id="5" name="BlokTextu 4"/>
          <p:cNvSpPr txBox="1"/>
          <p:nvPr/>
        </p:nvSpPr>
        <p:spPr>
          <a:xfrm>
            <a:off x="323528" y="-27384"/>
            <a:ext cx="8496944" cy="1046440"/>
          </a:xfrm>
          <a:prstGeom prst="rect">
            <a:avLst/>
          </a:prstGeom>
          <a:noFill/>
        </p:spPr>
        <p:txBody>
          <a:bodyPr wrap="square" rtlCol="0">
            <a:spAutoFit/>
          </a:bodyPr>
          <a:lstStyle/>
          <a:p>
            <a:pPr algn="ctr"/>
            <a:r>
              <a:rPr lang="sk-SK" sz="2400" b="1" dirty="0">
                <a:effectLst>
                  <a:outerShdw blurRad="38100" dist="38100" dir="2700000" algn="tl">
                    <a:srgbClr val="000000">
                      <a:alpha val="43137"/>
                    </a:srgbClr>
                  </a:outerShdw>
                </a:effectLst>
              </a:rPr>
              <a:t>Opatrenia a podporované aktivity </a:t>
            </a:r>
            <a:endParaRPr lang="sk-SK" sz="2400" b="1" dirty="0" smtClean="0">
              <a:effectLst>
                <a:outerShdw blurRad="38100" dist="38100" dir="2700000" algn="tl">
                  <a:srgbClr val="000000">
                    <a:alpha val="43137"/>
                  </a:srgbClr>
                </a:outerShdw>
              </a:effectLst>
            </a:endParaRPr>
          </a:p>
          <a:p>
            <a:pPr algn="ctr"/>
            <a:r>
              <a:rPr lang="sk-SK" sz="2000" b="1" dirty="0" smtClean="0">
                <a:effectLst>
                  <a:outerShdw blurRad="38100" dist="38100" dir="2700000" algn="tl">
                    <a:srgbClr val="000000">
                      <a:alpha val="43137"/>
                    </a:srgbClr>
                  </a:outerShdw>
                </a:effectLst>
              </a:rPr>
              <a:t>v </a:t>
            </a:r>
            <a:r>
              <a:rPr lang="sk-SK" sz="2000" b="1" dirty="0">
                <a:effectLst>
                  <a:outerShdw blurRad="38100" dist="38100" dir="2700000" algn="tl">
                    <a:srgbClr val="000000">
                      <a:alpha val="43137"/>
                    </a:srgbClr>
                  </a:outerShdw>
                </a:effectLst>
              </a:rPr>
              <a:t>rámci Operačného programu Rybné hospodárstvo 2014 – 2020</a:t>
            </a:r>
          </a:p>
          <a:p>
            <a:pPr algn="ctr"/>
            <a:r>
              <a:rPr lang="sk-SK" b="1" u="sng" dirty="0">
                <a:cs typeface="Sakkal Majalla" pitchFamily="2" charset="-78"/>
              </a:rPr>
              <a:t>Opatrenie </a:t>
            </a:r>
            <a:r>
              <a:rPr lang="sk-SK" b="1" u="sng" dirty="0" smtClean="0">
                <a:solidFill>
                  <a:srgbClr val="FF0000"/>
                </a:solidFill>
                <a:cs typeface="Sakkal Majalla" pitchFamily="2" charset="-78"/>
              </a:rPr>
              <a:t>2.3.1</a:t>
            </a:r>
            <a:r>
              <a:rPr lang="sk-SK" b="1" u="sng" dirty="0" smtClean="0">
                <a:cs typeface="Sakkal Majalla" pitchFamily="2" charset="-78"/>
              </a:rPr>
              <a:t> </a:t>
            </a:r>
            <a:r>
              <a:rPr lang="sk-SK" b="1" u="sng" dirty="0">
                <a:cs typeface="Sakkal Majalla" pitchFamily="2" charset="-78"/>
              </a:rPr>
              <a:t>Produktívne investície do </a:t>
            </a:r>
            <a:r>
              <a:rPr lang="sk-SK" b="1" u="sng" dirty="0" err="1" smtClean="0">
                <a:cs typeface="Sakkal Majalla" pitchFamily="2" charset="-78"/>
              </a:rPr>
              <a:t>akvakultúry</a:t>
            </a:r>
            <a:endParaRPr lang="sk-SK" b="1" u="sng" dirty="0">
              <a:cs typeface="Sakkal Majalla" pitchFamily="2" charset="-78"/>
            </a:endParaRPr>
          </a:p>
        </p:txBody>
      </p:sp>
    </p:spTree>
    <p:extLst>
      <p:ext uri="{BB962C8B-B14F-4D97-AF65-F5344CB8AC3E}">
        <p14:creationId xmlns:p14="http://schemas.microsoft.com/office/powerpoint/2010/main" val="377105016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500"/>
                                        <p:tgtEl>
                                          <p:spTgt spid="5">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barn(inVertical)">
                                      <p:cBhvr>
                                        <p:cTn id="10" dur="500"/>
                                        <p:tgtEl>
                                          <p:spTgt spid="5">
                                            <p:txEl>
                                              <p:pRg st="1" end="1"/>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Effect transition="in" filter="barn(inVertical)">
                                      <p:cBhvr>
                                        <p:cTn id="13" dur="500"/>
                                        <p:tgtEl>
                                          <p:spTgt spid="5">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nodeType="click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 calcmode="lin" valueType="num">
                                      <p:cBhvr>
                                        <p:cTn id="18"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9"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20" dur="500"/>
                                        <p:tgtEl>
                                          <p:spTgt spid="3">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p:cTn id="25"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6"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7" dur="500"/>
                                        <p:tgtEl>
                                          <p:spTgt spid="3">
                                            <p:txEl>
                                              <p:pRg st="2" end="2"/>
                                            </p:txEl>
                                          </p:spTgt>
                                        </p:tgtEl>
                                      </p:cBhvr>
                                    </p:animEffect>
                                  </p:childTnLst>
                                </p:cTn>
                              </p:par>
                              <p:par>
                                <p:cTn id="28" presetID="53" presetClass="entr" presetSubtype="16" fill="hold" nodeType="withEffect">
                                  <p:stCondLst>
                                    <p:cond delay="0"/>
                                  </p:stCondLst>
                                  <p:childTnLst>
                                    <p:set>
                                      <p:cBhvr>
                                        <p:cTn id="29" dur="1" fill="hold">
                                          <p:stCondLst>
                                            <p:cond delay="0"/>
                                          </p:stCondLst>
                                        </p:cTn>
                                        <p:tgtEl>
                                          <p:spTgt spid="3">
                                            <p:txEl>
                                              <p:pRg st="3" end="3"/>
                                            </p:txEl>
                                          </p:spTgt>
                                        </p:tgtEl>
                                        <p:attrNameLst>
                                          <p:attrName>style.visibility</p:attrName>
                                        </p:attrNameLst>
                                      </p:cBhvr>
                                      <p:to>
                                        <p:strVal val="visible"/>
                                      </p:to>
                                    </p:set>
                                    <p:anim calcmode="lin" valueType="num">
                                      <p:cBhvr>
                                        <p:cTn id="30"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1"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2" dur="500"/>
                                        <p:tgtEl>
                                          <p:spTgt spid="3">
                                            <p:txEl>
                                              <p:pRg st="3" end="3"/>
                                            </p:txEl>
                                          </p:spTgt>
                                        </p:tgtEl>
                                      </p:cBhvr>
                                    </p:animEffect>
                                  </p:childTnLst>
                                </p:cTn>
                              </p:par>
                              <p:par>
                                <p:cTn id="33" presetID="53" presetClass="entr" presetSubtype="16" fill="hold" nodeType="with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 calcmode="lin" valueType="num">
                                      <p:cBhvr>
                                        <p:cTn id="35"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3">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2" presetClass="emph" presetSubtype="0" fill="hold" nodeType="clickEffect">
                                  <p:stCondLst>
                                    <p:cond delay="0"/>
                                  </p:stCondLst>
                                  <p:childTnLst>
                                    <p:animRot by="120000">
                                      <p:cBhvr>
                                        <p:cTn id="41" dur="100" fill="hold">
                                          <p:stCondLst>
                                            <p:cond delay="0"/>
                                          </p:stCondLst>
                                        </p:cTn>
                                        <p:tgtEl>
                                          <p:spTgt spid="3">
                                            <p:txEl>
                                              <p:pRg st="2" end="2"/>
                                            </p:txEl>
                                          </p:spTgt>
                                        </p:tgtEl>
                                        <p:attrNameLst>
                                          <p:attrName>r</p:attrName>
                                        </p:attrNameLst>
                                      </p:cBhvr>
                                    </p:animRot>
                                    <p:animRot by="-240000">
                                      <p:cBhvr>
                                        <p:cTn id="42" dur="200" fill="hold">
                                          <p:stCondLst>
                                            <p:cond delay="200"/>
                                          </p:stCondLst>
                                        </p:cTn>
                                        <p:tgtEl>
                                          <p:spTgt spid="3">
                                            <p:txEl>
                                              <p:pRg st="2" end="2"/>
                                            </p:txEl>
                                          </p:spTgt>
                                        </p:tgtEl>
                                        <p:attrNameLst>
                                          <p:attrName>r</p:attrName>
                                        </p:attrNameLst>
                                      </p:cBhvr>
                                    </p:animRot>
                                    <p:animRot by="240000">
                                      <p:cBhvr>
                                        <p:cTn id="43" dur="200" fill="hold">
                                          <p:stCondLst>
                                            <p:cond delay="400"/>
                                          </p:stCondLst>
                                        </p:cTn>
                                        <p:tgtEl>
                                          <p:spTgt spid="3">
                                            <p:txEl>
                                              <p:pRg st="2" end="2"/>
                                            </p:txEl>
                                          </p:spTgt>
                                        </p:tgtEl>
                                        <p:attrNameLst>
                                          <p:attrName>r</p:attrName>
                                        </p:attrNameLst>
                                      </p:cBhvr>
                                    </p:animRot>
                                    <p:animRot by="-240000">
                                      <p:cBhvr>
                                        <p:cTn id="44" dur="200" fill="hold">
                                          <p:stCondLst>
                                            <p:cond delay="600"/>
                                          </p:stCondLst>
                                        </p:cTn>
                                        <p:tgtEl>
                                          <p:spTgt spid="3">
                                            <p:txEl>
                                              <p:pRg st="2" end="2"/>
                                            </p:txEl>
                                          </p:spTgt>
                                        </p:tgtEl>
                                        <p:attrNameLst>
                                          <p:attrName>r</p:attrName>
                                        </p:attrNameLst>
                                      </p:cBhvr>
                                    </p:animRot>
                                    <p:animRot by="120000">
                                      <p:cBhvr>
                                        <p:cTn id="45" dur="200" fill="hold">
                                          <p:stCondLst>
                                            <p:cond delay="800"/>
                                          </p:stCondLst>
                                        </p:cTn>
                                        <p:tgtEl>
                                          <p:spTgt spid="3">
                                            <p:txEl>
                                              <p:pRg st="2" end="2"/>
                                            </p:txEl>
                                          </p:spTgt>
                                        </p:tgtEl>
                                        <p:attrNameLst>
                                          <p:attrName>r</p:attrName>
                                        </p:attrNameLst>
                                      </p:cBhvr>
                                    </p:animRot>
                                  </p:childTnLst>
                                </p:cTn>
                              </p:par>
                              <p:par>
                                <p:cTn id="46" presetID="32" presetClass="emph" presetSubtype="0" fill="hold" nodeType="withEffect">
                                  <p:stCondLst>
                                    <p:cond delay="0"/>
                                  </p:stCondLst>
                                  <p:childTnLst>
                                    <p:animRot by="120000">
                                      <p:cBhvr>
                                        <p:cTn id="47" dur="100" fill="hold">
                                          <p:stCondLst>
                                            <p:cond delay="0"/>
                                          </p:stCondLst>
                                        </p:cTn>
                                        <p:tgtEl>
                                          <p:spTgt spid="3">
                                            <p:txEl>
                                              <p:pRg st="3" end="3"/>
                                            </p:txEl>
                                          </p:spTgt>
                                        </p:tgtEl>
                                        <p:attrNameLst>
                                          <p:attrName>r</p:attrName>
                                        </p:attrNameLst>
                                      </p:cBhvr>
                                    </p:animRot>
                                    <p:animRot by="-240000">
                                      <p:cBhvr>
                                        <p:cTn id="48" dur="200" fill="hold">
                                          <p:stCondLst>
                                            <p:cond delay="200"/>
                                          </p:stCondLst>
                                        </p:cTn>
                                        <p:tgtEl>
                                          <p:spTgt spid="3">
                                            <p:txEl>
                                              <p:pRg st="3" end="3"/>
                                            </p:txEl>
                                          </p:spTgt>
                                        </p:tgtEl>
                                        <p:attrNameLst>
                                          <p:attrName>r</p:attrName>
                                        </p:attrNameLst>
                                      </p:cBhvr>
                                    </p:animRot>
                                    <p:animRot by="240000">
                                      <p:cBhvr>
                                        <p:cTn id="49" dur="200" fill="hold">
                                          <p:stCondLst>
                                            <p:cond delay="400"/>
                                          </p:stCondLst>
                                        </p:cTn>
                                        <p:tgtEl>
                                          <p:spTgt spid="3">
                                            <p:txEl>
                                              <p:pRg st="3" end="3"/>
                                            </p:txEl>
                                          </p:spTgt>
                                        </p:tgtEl>
                                        <p:attrNameLst>
                                          <p:attrName>r</p:attrName>
                                        </p:attrNameLst>
                                      </p:cBhvr>
                                    </p:animRot>
                                    <p:animRot by="-240000">
                                      <p:cBhvr>
                                        <p:cTn id="50" dur="200" fill="hold">
                                          <p:stCondLst>
                                            <p:cond delay="600"/>
                                          </p:stCondLst>
                                        </p:cTn>
                                        <p:tgtEl>
                                          <p:spTgt spid="3">
                                            <p:txEl>
                                              <p:pRg st="3" end="3"/>
                                            </p:txEl>
                                          </p:spTgt>
                                        </p:tgtEl>
                                        <p:attrNameLst>
                                          <p:attrName>r</p:attrName>
                                        </p:attrNameLst>
                                      </p:cBhvr>
                                    </p:animRot>
                                    <p:animRot by="120000">
                                      <p:cBhvr>
                                        <p:cTn id="51" dur="200" fill="hold">
                                          <p:stCondLst>
                                            <p:cond delay="800"/>
                                          </p:stCondLst>
                                        </p:cTn>
                                        <p:tgtEl>
                                          <p:spTgt spid="3">
                                            <p:txEl>
                                              <p:pRg st="3" end="3"/>
                                            </p:txEl>
                                          </p:spTgt>
                                        </p:tgtEl>
                                        <p:attrNameLst>
                                          <p:attrName>r</p:attrName>
                                        </p:attrNameLst>
                                      </p:cBhvr>
                                    </p:animRot>
                                  </p:childTnLst>
                                </p:cTn>
                              </p:par>
                              <p:par>
                                <p:cTn id="52" presetID="32" presetClass="emph" presetSubtype="0" fill="hold" nodeType="withEffect">
                                  <p:stCondLst>
                                    <p:cond delay="0"/>
                                  </p:stCondLst>
                                  <p:childTnLst>
                                    <p:animRot by="120000">
                                      <p:cBhvr>
                                        <p:cTn id="53" dur="100" fill="hold">
                                          <p:stCondLst>
                                            <p:cond delay="0"/>
                                          </p:stCondLst>
                                        </p:cTn>
                                        <p:tgtEl>
                                          <p:spTgt spid="3">
                                            <p:txEl>
                                              <p:pRg st="4" end="4"/>
                                            </p:txEl>
                                          </p:spTgt>
                                        </p:tgtEl>
                                        <p:attrNameLst>
                                          <p:attrName>r</p:attrName>
                                        </p:attrNameLst>
                                      </p:cBhvr>
                                    </p:animRot>
                                    <p:animRot by="-240000">
                                      <p:cBhvr>
                                        <p:cTn id="54" dur="200" fill="hold">
                                          <p:stCondLst>
                                            <p:cond delay="200"/>
                                          </p:stCondLst>
                                        </p:cTn>
                                        <p:tgtEl>
                                          <p:spTgt spid="3">
                                            <p:txEl>
                                              <p:pRg st="4" end="4"/>
                                            </p:txEl>
                                          </p:spTgt>
                                        </p:tgtEl>
                                        <p:attrNameLst>
                                          <p:attrName>r</p:attrName>
                                        </p:attrNameLst>
                                      </p:cBhvr>
                                    </p:animRot>
                                    <p:animRot by="240000">
                                      <p:cBhvr>
                                        <p:cTn id="55" dur="200" fill="hold">
                                          <p:stCondLst>
                                            <p:cond delay="400"/>
                                          </p:stCondLst>
                                        </p:cTn>
                                        <p:tgtEl>
                                          <p:spTgt spid="3">
                                            <p:txEl>
                                              <p:pRg st="4" end="4"/>
                                            </p:txEl>
                                          </p:spTgt>
                                        </p:tgtEl>
                                        <p:attrNameLst>
                                          <p:attrName>r</p:attrName>
                                        </p:attrNameLst>
                                      </p:cBhvr>
                                    </p:animRot>
                                    <p:animRot by="-240000">
                                      <p:cBhvr>
                                        <p:cTn id="56" dur="200" fill="hold">
                                          <p:stCondLst>
                                            <p:cond delay="600"/>
                                          </p:stCondLst>
                                        </p:cTn>
                                        <p:tgtEl>
                                          <p:spTgt spid="3">
                                            <p:txEl>
                                              <p:pRg st="4" end="4"/>
                                            </p:txEl>
                                          </p:spTgt>
                                        </p:tgtEl>
                                        <p:attrNameLst>
                                          <p:attrName>r</p:attrName>
                                        </p:attrNameLst>
                                      </p:cBhvr>
                                    </p:animRot>
                                    <p:animRot by="120000">
                                      <p:cBhvr>
                                        <p:cTn id="57" dur="200" fill="hold">
                                          <p:stCondLst>
                                            <p:cond delay="800"/>
                                          </p:stCondLst>
                                        </p:cTn>
                                        <p:tgtEl>
                                          <p:spTgt spid="3">
                                            <p:txEl>
                                              <p:pRg st="4" end="4"/>
                                            </p:txEl>
                                          </p:spTgt>
                                        </p:tgtEl>
                                        <p:attrNameLst>
                                          <p:attrName>r</p:attrName>
                                        </p:attrNameLst>
                                      </p:cBhvr>
                                    </p:animRot>
                                  </p:childTnLst>
                                </p:cTn>
                              </p:par>
                            </p:childTnLst>
                          </p:cTn>
                        </p:par>
                      </p:childTnLst>
                    </p:cTn>
                  </p:par>
                  <p:par>
                    <p:cTn id="58" fill="hold">
                      <p:stCondLst>
                        <p:cond delay="indefinite"/>
                      </p:stCondLst>
                      <p:childTnLst>
                        <p:par>
                          <p:cTn id="59" fill="hold">
                            <p:stCondLst>
                              <p:cond delay="0"/>
                            </p:stCondLst>
                            <p:childTnLst>
                              <p:par>
                                <p:cTn id="60" presetID="53" presetClass="entr" presetSubtype="16" fill="hold" nodeType="clickEffect">
                                  <p:stCondLst>
                                    <p:cond delay="0"/>
                                  </p:stCondLst>
                                  <p:childTnLst>
                                    <p:set>
                                      <p:cBhvr>
                                        <p:cTn id="61" dur="1" fill="hold">
                                          <p:stCondLst>
                                            <p:cond delay="0"/>
                                          </p:stCondLst>
                                        </p:cTn>
                                        <p:tgtEl>
                                          <p:spTgt spid="3">
                                            <p:txEl>
                                              <p:pRg st="5" end="5"/>
                                            </p:txEl>
                                          </p:spTgt>
                                        </p:tgtEl>
                                        <p:attrNameLst>
                                          <p:attrName>style.visibility</p:attrName>
                                        </p:attrNameLst>
                                      </p:cBhvr>
                                      <p:to>
                                        <p:strVal val="visible"/>
                                      </p:to>
                                    </p:set>
                                    <p:anim calcmode="lin" valueType="num">
                                      <p:cBhvr>
                                        <p:cTn id="62"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63"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64" dur="500"/>
                                        <p:tgtEl>
                                          <p:spTgt spid="3">
                                            <p:txEl>
                                              <p:pRg st="5" end="5"/>
                                            </p:txEl>
                                          </p:spTgt>
                                        </p:tgtEl>
                                      </p:cBhvr>
                                    </p:animEffect>
                                  </p:childTnLst>
                                </p:cTn>
                              </p:par>
                            </p:childTnLst>
                          </p:cTn>
                        </p:par>
                      </p:childTnLst>
                    </p:cTn>
                  </p:par>
                  <p:par>
                    <p:cTn id="65" fill="hold">
                      <p:stCondLst>
                        <p:cond delay="indefinite"/>
                      </p:stCondLst>
                      <p:childTnLst>
                        <p:par>
                          <p:cTn id="66" fill="hold">
                            <p:stCondLst>
                              <p:cond delay="0"/>
                            </p:stCondLst>
                            <p:childTnLst>
                              <p:par>
                                <p:cTn id="67" presetID="53" presetClass="entr" presetSubtype="16" fill="hold" nodeType="clickEffect">
                                  <p:stCondLst>
                                    <p:cond delay="0"/>
                                  </p:stCondLst>
                                  <p:childTnLst>
                                    <p:set>
                                      <p:cBhvr>
                                        <p:cTn id="68" dur="1" fill="hold">
                                          <p:stCondLst>
                                            <p:cond delay="0"/>
                                          </p:stCondLst>
                                        </p:cTn>
                                        <p:tgtEl>
                                          <p:spTgt spid="3">
                                            <p:txEl>
                                              <p:pRg st="6" end="6"/>
                                            </p:txEl>
                                          </p:spTgt>
                                        </p:tgtEl>
                                        <p:attrNameLst>
                                          <p:attrName>style.visibility</p:attrName>
                                        </p:attrNameLst>
                                      </p:cBhvr>
                                      <p:to>
                                        <p:strVal val="visible"/>
                                      </p:to>
                                    </p:set>
                                    <p:anim calcmode="lin" valueType="num">
                                      <p:cBhvr>
                                        <p:cTn id="69"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70" dur="500" fill="hold"/>
                                        <p:tgtEl>
                                          <p:spTgt spid="3">
                                            <p:txEl>
                                              <p:pRg st="6" end="6"/>
                                            </p:txEl>
                                          </p:spTgt>
                                        </p:tgtEl>
                                        <p:attrNameLst>
                                          <p:attrName>ppt_h</p:attrName>
                                        </p:attrNameLst>
                                      </p:cBhvr>
                                      <p:tavLst>
                                        <p:tav tm="0">
                                          <p:val>
                                            <p:fltVal val="0"/>
                                          </p:val>
                                        </p:tav>
                                        <p:tav tm="100000">
                                          <p:val>
                                            <p:strVal val="#ppt_h"/>
                                          </p:val>
                                        </p:tav>
                                      </p:tavLst>
                                    </p:anim>
                                    <p:animEffect transition="in" filter="fade">
                                      <p:cBhvr>
                                        <p:cTn id="71" dur="500"/>
                                        <p:tgtEl>
                                          <p:spTgt spid="3">
                                            <p:txEl>
                                              <p:pRg st="6" end="6"/>
                                            </p:txEl>
                                          </p:spTgt>
                                        </p:tgtEl>
                                      </p:cBhvr>
                                    </p:animEffect>
                                  </p:childTnLst>
                                </p:cTn>
                              </p:par>
                            </p:childTnLst>
                          </p:cTn>
                        </p:par>
                      </p:childTnLst>
                    </p:cTn>
                  </p:par>
                  <p:par>
                    <p:cTn id="72" fill="hold">
                      <p:stCondLst>
                        <p:cond delay="indefinite"/>
                      </p:stCondLst>
                      <p:childTnLst>
                        <p:par>
                          <p:cTn id="73" fill="hold">
                            <p:stCondLst>
                              <p:cond delay="0"/>
                            </p:stCondLst>
                            <p:childTnLst>
                              <p:par>
                                <p:cTn id="74" presetID="53" presetClass="entr" presetSubtype="16" fill="hold" nodeType="clickEffect">
                                  <p:stCondLst>
                                    <p:cond delay="0"/>
                                  </p:stCondLst>
                                  <p:childTnLst>
                                    <p:set>
                                      <p:cBhvr>
                                        <p:cTn id="75" dur="1" fill="hold">
                                          <p:stCondLst>
                                            <p:cond delay="0"/>
                                          </p:stCondLst>
                                        </p:cTn>
                                        <p:tgtEl>
                                          <p:spTgt spid="3">
                                            <p:txEl>
                                              <p:pRg st="7" end="7"/>
                                            </p:txEl>
                                          </p:spTgt>
                                        </p:tgtEl>
                                        <p:attrNameLst>
                                          <p:attrName>style.visibility</p:attrName>
                                        </p:attrNameLst>
                                      </p:cBhvr>
                                      <p:to>
                                        <p:strVal val="visible"/>
                                      </p:to>
                                    </p:set>
                                    <p:anim calcmode="lin" valueType="num">
                                      <p:cBhvr>
                                        <p:cTn id="76" dur="500" fill="hold"/>
                                        <p:tgtEl>
                                          <p:spTgt spid="3">
                                            <p:txEl>
                                              <p:pRg st="7" end="7"/>
                                            </p:txEl>
                                          </p:spTgt>
                                        </p:tgtEl>
                                        <p:attrNameLst>
                                          <p:attrName>ppt_w</p:attrName>
                                        </p:attrNameLst>
                                      </p:cBhvr>
                                      <p:tavLst>
                                        <p:tav tm="0">
                                          <p:val>
                                            <p:fltVal val="0"/>
                                          </p:val>
                                        </p:tav>
                                        <p:tav tm="100000">
                                          <p:val>
                                            <p:strVal val="#ppt_w"/>
                                          </p:val>
                                        </p:tav>
                                      </p:tavLst>
                                    </p:anim>
                                    <p:anim calcmode="lin" valueType="num">
                                      <p:cBhvr>
                                        <p:cTn id="77" dur="500" fill="hold"/>
                                        <p:tgtEl>
                                          <p:spTgt spid="3">
                                            <p:txEl>
                                              <p:pRg st="7" end="7"/>
                                            </p:txEl>
                                          </p:spTgt>
                                        </p:tgtEl>
                                        <p:attrNameLst>
                                          <p:attrName>ppt_h</p:attrName>
                                        </p:attrNameLst>
                                      </p:cBhvr>
                                      <p:tavLst>
                                        <p:tav tm="0">
                                          <p:val>
                                            <p:fltVal val="0"/>
                                          </p:val>
                                        </p:tav>
                                        <p:tav tm="100000">
                                          <p:val>
                                            <p:strVal val="#ppt_h"/>
                                          </p:val>
                                        </p:tav>
                                      </p:tavLst>
                                    </p:anim>
                                    <p:animEffect transition="in" filter="fade">
                                      <p:cBhvr>
                                        <p:cTn id="78"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objekt pre obsah 2"/>
          <p:cNvSpPr>
            <a:spLocks noGrp="1"/>
          </p:cNvSpPr>
          <p:nvPr>
            <p:ph idx="1"/>
          </p:nvPr>
        </p:nvSpPr>
        <p:spPr>
          <a:xfrm>
            <a:off x="107504" y="1480552"/>
            <a:ext cx="9036496" cy="4725233"/>
          </a:xfrm>
        </p:spPr>
        <p:txBody>
          <a:bodyPr/>
          <a:lstStyle/>
          <a:p>
            <a:pPr marL="0" indent="0" algn="ctr">
              <a:spcBef>
                <a:spcPts val="0"/>
              </a:spcBef>
              <a:buNone/>
            </a:pPr>
            <a:endParaRPr lang="sk-SK" sz="1600" i="1" dirty="0" smtClean="0">
              <a:solidFill>
                <a:schemeClr val="tx1"/>
              </a:solidFill>
              <a:effectLst>
                <a:outerShdw blurRad="38100" dist="38100" dir="2700000" algn="tl">
                  <a:srgbClr val="000000">
                    <a:alpha val="43137"/>
                  </a:srgbClr>
                </a:outerShdw>
              </a:effectLst>
              <a:latin typeface="+mj-lt"/>
            </a:endParaRPr>
          </a:p>
          <a:p>
            <a:pPr marL="0" indent="0" algn="ctr">
              <a:spcBef>
                <a:spcPts val="0"/>
              </a:spcBef>
              <a:buNone/>
            </a:pPr>
            <a:endParaRPr lang="sk-SK" sz="1600" i="1" dirty="0" smtClean="0">
              <a:solidFill>
                <a:schemeClr val="tx1"/>
              </a:solidFill>
              <a:effectLst>
                <a:outerShdw blurRad="38100" dist="38100" dir="2700000" algn="tl">
                  <a:srgbClr val="000000">
                    <a:alpha val="43137"/>
                  </a:srgbClr>
                </a:outerShdw>
              </a:effectLst>
              <a:latin typeface="+mj-lt"/>
            </a:endParaRPr>
          </a:p>
          <a:p>
            <a:pPr marL="0" indent="0" algn="ctr">
              <a:spcBef>
                <a:spcPts val="0"/>
              </a:spcBef>
              <a:buNone/>
            </a:pPr>
            <a:endParaRPr lang="sk-SK" sz="1600" i="1" dirty="0" smtClean="0">
              <a:solidFill>
                <a:schemeClr val="tx1"/>
              </a:solidFill>
              <a:effectLst>
                <a:outerShdw blurRad="38100" dist="38100" dir="2700000" algn="tl">
                  <a:srgbClr val="000000">
                    <a:alpha val="43137"/>
                  </a:srgbClr>
                </a:outerShdw>
              </a:effectLst>
              <a:latin typeface="+mj-lt"/>
            </a:endParaRPr>
          </a:p>
          <a:p>
            <a:pPr marL="0" indent="0" algn="ctr">
              <a:spcBef>
                <a:spcPts val="0"/>
              </a:spcBef>
              <a:buNone/>
            </a:pPr>
            <a:r>
              <a:rPr lang="sk-SK" sz="1600" i="1" dirty="0" smtClean="0">
                <a:solidFill>
                  <a:schemeClr val="tx1"/>
                </a:solidFill>
                <a:effectLst>
                  <a:outerShdw blurRad="38100" dist="38100" dir="2700000" algn="tl">
                    <a:srgbClr val="000000">
                      <a:alpha val="43137"/>
                    </a:srgbClr>
                  </a:outerShdw>
                </a:effectLst>
                <a:latin typeface="+mj-lt"/>
              </a:rPr>
              <a:t>Aktivita </a:t>
            </a:r>
            <a:r>
              <a:rPr lang="sk-SK" sz="1600" i="1" dirty="0">
                <a:solidFill>
                  <a:schemeClr val="tx1"/>
                </a:solidFill>
                <a:effectLst>
                  <a:outerShdw blurRad="38100" dist="38100" dir="2700000" algn="tl">
                    <a:srgbClr val="000000">
                      <a:alpha val="43137"/>
                    </a:srgbClr>
                  </a:outerShdw>
                </a:effectLst>
                <a:latin typeface="+mj-lt"/>
              </a:rPr>
              <a:t>2 </a:t>
            </a:r>
            <a:r>
              <a:rPr lang="sk-SK" sz="1600" i="1" dirty="0" err="1">
                <a:solidFill>
                  <a:schemeClr val="tx1"/>
                </a:solidFill>
                <a:effectLst>
                  <a:outerShdw blurRad="38100" dist="38100" dir="2700000" algn="tl">
                    <a:srgbClr val="000000">
                      <a:alpha val="43137"/>
                    </a:srgbClr>
                  </a:outerShdw>
                </a:effectLst>
                <a:latin typeface="+mj-lt"/>
              </a:rPr>
              <a:t>Recirkulačné</a:t>
            </a:r>
            <a:r>
              <a:rPr lang="sk-SK" sz="1600" i="1" dirty="0">
                <a:solidFill>
                  <a:schemeClr val="tx1"/>
                </a:solidFill>
                <a:effectLst>
                  <a:outerShdw blurRad="38100" dist="38100" dir="2700000" algn="tl">
                    <a:srgbClr val="000000">
                      <a:alpha val="43137"/>
                    </a:srgbClr>
                  </a:outerShdw>
                </a:effectLst>
                <a:latin typeface="+mj-lt"/>
              </a:rPr>
              <a:t> </a:t>
            </a:r>
            <a:r>
              <a:rPr lang="sk-SK" sz="1600" i="1" dirty="0" smtClean="0">
                <a:solidFill>
                  <a:schemeClr val="tx1"/>
                </a:solidFill>
                <a:effectLst>
                  <a:outerShdw blurRad="38100" dist="38100" dir="2700000" algn="tl">
                    <a:srgbClr val="000000">
                      <a:alpha val="43137"/>
                    </a:srgbClr>
                  </a:outerShdw>
                </a:effectLst>
                <a:latin typeface="+mj-lt"/>
              </a:rPr>
              <a:t>systémy</a:t>
            </a:r>
            <a:br>
              <a:rPr lang="sk-SK" sz="1600" i="1" dirty="0" smtClean="0">
                <a:solidFill>
                  <a:schemeClr val="tx1"/>
                </a:solidFill>
                <a:effectLst>
                  <a:outerShdw blurRad="38100" dist="38100" dir="2700000" algn="tl">
                    <a:srgbClr val="000000">
                      <a:alpha val="43137"/>
                    </a:srgbClr>
                  </a:outerShdw>
                </a:effectLst>
                <a:latin typeface="+mj-lt"/>
              </a:rPr>
            </a:br>
            <a:r>
              <a:rPr lang="sk-SK" sz="1600" i="1" dirty="0" smtClean="0">
                <a:solidFill>
                  <a:schemeClr val="tx1"/>
                </a:solidFill>
                <a:effectLst>
                  <a:outerShdw blurRad="38100" dist="38100" dir="2700000" algn="tl">
                    <a:srgbClr val="000000">
                      <a:alpha val="43137"/>
                    </a:srgbClr>
                  </a:outerShdw>
                </a:effectLst>
                <a:latin typeface="+mj-lt"/>
              </a:rPr>
              <a:t>(819 </a:t>
            </a:r>
            <a:r>
              <a:rPr lang="sk-SK" sz="1600" i="1" dirty="0">
                <a:solidFill>
                  <a:schemeClr val="tx1"/>
                </a:solidFill>
                <a:effectLst>
                  <a:outerShdw blurRad="38100" dist="38100" dir="2700000" algn="tl">
                    <a:srgbClr val="000000">
                      <a:alpha val="43137"/>
                    </a:srgbClr>
                  </a:outerShdw>
                </a:effectLst>
                <a:latin typeface="+mj-lt"/>
              </a:rPr>
              <a:t>072 EUR– indikatívny </a:t>
            </a:r>
            <a:r>
              <a:rPr lang="sk-SK" sz="1600" i="1" dirty="0" smtClean="0">
                <a:solidFill>
                  <a:schemeClr val="tx1"/>
                </a:solidFill>
                <a:effectLst>
                  <a:outerShdw blurRad="38100" dist="38100" dir="2700000" algn="tl">
                    <a:srgbClr val="000000">
                      <a:alpha val="43137"/>
                    </a:srgbClr>
                  </a:outerShdw>
                </a:effectLst>
                <a:latin typeface="+mj-lt"/>
              </a:rPr>
              <a:t>rozpočet, </a:t>
            </a:r>
            <a:r>
              <a:rPr lang="sk-SK" sz="1600" i="1" dirty="0" smtClean="0">
                <a:solidFill>
                  <a:schemeClr val="accent6"/>
                </a:solidFill>
                <a:effectLst>
                  <a:outerShdw blurRad="38100" dist="38100" dir="2700000" algn="tl">
                    <a:srgbClr val="000000">
                      <a:alpha val="43137"/>
                    </a:srgbClr>
                  </a:outerShdw>
                </a:effectLst>
                <a:latin typeface="+mj-lt"/>
              </a:rPr>
              <a:t>819 072 EUR </a:t>
            </a:r>
            <a:r>
              <a:rPr lang="sk-SK" sz="1600" i="1" dirty="0">
                <a:solidFill>
                  <a:schemeClr val="accent6"/>
                </a:solidFill>
                <a:effectLst>
                  <a:outerShdw blurRad="38100" dist="38100" dir="2700000" algn="tl">
                    <a:srgbClr val="000000">
                      <a:alpha val="43137"/>
                    </a:srgbClr>
                  </a:outerShdw>
                </a:effectLst>
                <a:latin typeface="+mj-lt"/>
              </a:rPr>
              <a:t>vo vyhlásenej výzve</a:t>
            </a:r>
            <a:r>
              <a:rPr lang="sk-SK" sz="1600" i="1" dirty="0" smtClean="0">
                <a:solidFill>
                  <a:schemeClr val="tx1"/>
                </a:solidFill>
                <a:effectLst>
                  <a:outerShdw blurRad="38100" dist="38100" dir="2700000" algn="tl">
                    <a:srgbClr val="000000">
                      <a:alpha val="43137"/>
                    </a:srgbClr>
                  </a:outerShdw>
                </a:effectLst>
                <a:latin typeface="+mj-lt"/>
              </a:rPr>
              <a:t>)</a:t>
            </a:r>
            <a:endParaRPr lang="sk-SK" sz="1600" i="1" dirty="0">
              <a:solidFill>
                <a:schemeClr val="tx1"/>
              </a:solidFill>
              <a:effectLst>
                <a:outerShdw blurRad="38100" dist="38100" dir="2700000" algn="tl">
                  <a:srgbClr val="000000">
                    <a:alpha val="43137"/>
                  </a:srgbClr>
                </a:outerShdw>
              </a:effectLst>
              <a:latin typeface="+mj-lt"/>
            </a:endParaRPr>
          </a:p>
          <a:p>
            <a:pPr marL="0" indent="0" algn="just">
              <a:spcBef>
                <a:spcPts val="0"/>
              </a:spcBef>
              <a:buNone/>
            </a:pPr>
            <a:r>
              <a:rPr lang="sk-SK" sz="1400" b="1" i="1" dirty="0">
                <a:solidFill>
                  <a:schemeClr val="tx1"/>
                </a:solidFill>
                <a:latin typeface="+mj-lt"/>
              </a:rPr>
              <a:t>Výška príspevku: </a:t>
            </a:r>
          </a:p>
          <a:p>
            <a:pPr algn="just">
              <a:spcBef>
                <a:spcPts val="0"/>
              </a:spcBef>
            </a:pPr>
            <a:r>
              <a:rPr lang="sk-SK" sz="1400" b="1" dirty="0">
                <a:solidFill>
                  <a:srgbClr val="FF0000"/>
                </a:solidFill>
                <a:latin typeface="+mj-lt"/>
              </a:rPr>
              <a:t>min 5 000 </a:t>
            </a:r>
            <a:r>
              <a:rPr lang="sk-SK" sz="1400" b="1" dirty="0" smtClean="0">
                <a:solidFill>
                  <a:srgbClr val="FF0000"/>
                </a:solidFill>
                <a:latin typeface="+mj-lt"/>
              </a:rPr>
              <a:t>EUR - </a:t>
            </a:r>
            <a:r>
              <a:rPr lang="sk-SK" sz="1400" b="1" dirty="0">
                <a:solidFill>
                  <a:srgbClr val="FF0000"/>
                </a:solidFill>
                <a:latin typeface="+mj-lt"/>
              </a:rPr>
              <a:t>600.000 </a:t>
            </a:r>
            <a:r>
              <a:rPr lang="sk-SK" sz="1400" b="1" dirty="0" smtClean="0">
                <a:solidFill>
                  <a:srgbClr val="FF0000"/>
                </a:solidFill>
                <a:latin typeface="+mj-lt"/>
              </a:rPr>
              <a:t>EUR </a:t>
            </a:r>
            <a:r>
              <a:rPr lang="sk-SK" sz="1400" dirty="0" smtClean="0">
                <a:solidFill>
                  <a:schemeClr val="tx1"/>
                </a:solidFill>
                <a:latin typeface="+mj-lt"/>
              </a:rPr>
              <a:t>– </a:t>
            </a:r>
            <a:r>
              <a:rPr lang="sk-SK" sz="1400" dirty="0">
                <a:solidFill>
                  <a:schemeClr val="tx1"/>
                </a:solidFill>
                <a:latin typeface="+mj-lt"/>
              </a:rPr>
              <a:t>MSP (t.j. 50% z celkových oprávnených výdavkov) </a:t>
            </a:r>
            <a:r>
              <a:rPr lang="sk-SK" sz="1400" dirty="0" smtClean="0">
                <a:solidFill>
                  <a:schemeClr val="tx1"/>
                </a:solidFill>
                <a:latin typeface="+mj-lt"/>
              </a:rPr>
              <a:t>600.000 EUR </a:t>
            </a:r>
            <a:r>
              <a:rPr lang="sk-SK" sz="1400" dirty="0">
                <a:solidFill>
                  <a:schemeClr val="tx1"/>
                </a:solidFill>
                <a:latin typeface="+mj-lt"/>
              </a:rPr>
              <a:t>NFP / </a:t>
            </a:r>
            <a:r>
              <a:rPr lang="sk-SK" sz="1400" dirty="0" smtClean="0">
                <a:solidFill>
                  <a:schemeClr val="tx1"/>
                </a:solidFill>
                <a:latin typeface="+mj-lt"/>
              </a:rPr>
              <a:t>1.200.000 EUR</a:t>
            </a:r>
            <a:endParaRPr lang="sk-SK" sz="1400" dirty="0">
              <a:solidFill>
                <a:schemeClr val="tx1"/>
              </a:solidFill>
              <a:latin typeface="+mj-lt"/>
            </a:endParaRPr>
          </a:p>
          <a:p>
            <a:pPr algn="just">
              <a:spcBef>
                <a:spcPts val="0"/>
              </a:spcBef>
            </a:pPr>
            <a:r>
              <a:rPr lang="sk-SK" sz="1400" b="1" dirty="0">
                <a:solidFill>
                  <a:srgbClr val="FF0000"/>
                </a:solidFill>
                <a:latin typeface="+mj-lt"/>
              </a:rPr>
              <a:t>min </a:t>
            </a:r>
            <a:r>
              <a:rPr lang="sk-SK" sz="1400" b="1" dirty="0" smtClean="0">
                <a:solidFill>
                  <a:srgbClr val="FF0000"/>
                </a:solidFill>
                <a:latin typeface="+mj-lt"/>
              </a:rPr>
              <a:t>3 </a:t>
            </a:r>
            <a:r>
              <a:rPr lang="sk-SK" sz="1400" b="1" dirty="0">
                <a:solidFill>
                  <a:srgbClr val="FF0000"/>
                </a:solidFill>
                <a:latin typeface="+mj-lt"/>
              </a:rPr>
              <a:t>000 </a:t>
            </a:r>
            <a:r>
              <a:rPr lang="sk-SK" sz="1400" b="1" dirty="0" smtClean="0">
                <a:solidFill>
                  <a:srgbClr val="FF0000"/>
                </a:solidFill>
                <a:latin typeface="+mj-lt"/>
              </a:rPr>
              <a:t>EUR - </a:t>
            </a:r>
            <a:r>
              <a:rPr lang="sk-SK" sz="1400" b="1" dirty="0">
                <a:solidFill>
                  <a:srgbClr val="FF0000"/>
                </a:solidFill>
                <a:latin typeface="+mj-lt"/>
              </a:rPr>
              <a:t>360.000 </a:t>
            </a:r>
            <a:r>
              <a:rPr lang="sk-SK" sz="1400" b="1" dirty="0" smtClean="0">
                <a:solidFill>
                  <a:srgbClr val="FF0000"/>
                </a:solidFill>
                <a:latin typeface="+mj-lt"/>
              </a:rPr>
              <a:t>EUR </a:t>
            </a:r>
            <a:r>
              <a:rPr lang="sk-SK" sz="1400" dirty="0" smtClean="0">
                <a:solidFill>
                  <a:schemeClr val="tx1"/>
                </a:solidFill>
                <a:latin typeface="+mj-lt"/>
              </a:rPr>
              <a:t>– </a:t>
            </a:r>
            <a:r>
              <a:rPr lang="sk-SK" sz="1400" dirty="0">
                <a:solidFill>
                  <a:schemeClr val="tx1"/>
                </a:solidFill>
                <a:latin typeface="+mj-lt"/>
              </a:rPr>
              <a:t>ostatné (t.j. 30% z celkových oprávnených výdavkov) </a:t>
            </a:r>
          </a:p>
          <a:p>
            <a:pPr algn="just"/>
            <a:r>
              <a:rPr lang="sk-SK" sz="1600" i="1" dirty="0" smtClean="0">
                <a:solidFill>
                  <a:schemeClr val="tx1"/>
                </a:solidFill>
                <a:latin typeface="+mj-lt"/>
              </a:rPr>
              <a:t>Investície </a:t>
            </a:r>
            <a:r>
              <a:rPr lang="sk-SK" sz="1600" i="1" dirty="0">
                <a:solidFill>
                  <a:schemeClr val="tx1"/>
                </a:solidFill>
                <a:latin typeface="+mj-lt"/>
              </a:rPr>
              <a:t>súvisiace s výstavbou nových </a:t>
            </a:r>
            <a:r>
              <a:rPr lang="sk-SK" sz="1600" i="1" dirty="0" err="1">
                <a:solidFill>
                  <a:schemeClr val="tx1"/>
                </a:solidFill>
                <a:latin typeface="+mj-lt"/>
              </a:rPr>
              <a:t>akvakultúrnych</a:t>
            </a:r>
            <a:r>
              <a:rPr lang="sk-SK" sz="1600" i="1" dirty="0">
                <a:solidFill>
                  <a:schemeClr val="tx1"/>
                </a:solidFill>
                <a:latin typeface="+mj-lt"/>
              </a:rPr>
              <a:t> prevádzok na hospodársky chov rýb, využívajúcich </a:t>
            </a:r>
            <a:r>
              <a:rPr lang="sk-SK" sz="1600" i="1" dirty="0" err="1">
                <a:solidFill>
                  <a:schemeClr val="tx1"/>
                </a:solidFill>
                <a:latin typeface="+mj-lt"/>
              </a:rPr>
              <a:t>recirkulačný</a:t>
            </a:r>
            <a:r>
              <a:rPr lang="sk-SK" sz="1600" i="1" dirty="0">
                <a:solidFill>
                  <a:schemeClr val="tx1"/>
                </a:solidFill>
                <a:latin typeface="+mj-lt"/>
              </a:rPr>
              <a:t> systém (</a:t>
            </a:r>
            <a:r>
              <a:rPr lang="sk-SK" sz="1600" dirty="0">
                <a:solidFill>
                  <a:schemeClr val="tx1"/>
                </a:solidFill>
                <a:latin typeface="+mj-lt"/>
              </a:rPr>
              <a:t>Pod výstavbou novej </a:t>
            </a:r>
            <a:r>
              <a:rPr lang="sk-SK" sz="1600" dirty="0" err="1">
                <a:solidFill>
                  <a:schemeClr val="tx1"/>
                </a:solidFill>
                <a:latin typeface="+mj-lt"/>
              </a:rPr>
              <a:t>akvakultúrnej</a:t>
            </a:r>
            <a:r>
              <a:rPr lang="sk-SK" sz="1600" dirty="0">
                <a:solidFill>
                  <a:schemeClr val="tx1"/>
                </a:solidFill>
                <a:latin typeface="+mj-lt"/>
              </a:rPr>
              <a:t> prevádzky sa rozumie vybudovanie súboru stavieb, vybavených príslušnou technológiou, realizované za účelom zriadenia prevádzky využívanej na hospodársky chov rýb).</a:t>
            </a:r>
          </a:p>
          <a:p>
            <a:pPr marL="0" indent="0" algn="just">
              <a:buNone/>
            </a:pPr>
            <a:r>
              <a:rPr lang="sk-SK" sz="1600" b="1" i="1" dirty="0">
                <a:solidFill>
                  <a:schemeClr val="tx1"/>
                </a:solidFill>
                <a:latin typeface="+mj-lt"/>
              </a:rPr>
              <a:t>Tieto investície zahŕňajú:</a:t>
            </a:r>
          </a:p>
          <a:p>
            <a:pPr lvl="0" algn="just">
              <a:spcBef>
                <a:spcPts val="0"/>
              </a:spcBef>
            </a:pPr>
            <a:r>
              <a:rPr lang="sk-SK" sz="1600" dirty="0">
                <a:solidFill>
                  <a:schemeClr val="tx1"/>
                </a:solidFill>
                <a:latin typeface="+mj-lt"/>
              </a:rPr>
              <a:t>vybudovanie </a:t>
            </a:r>
            <a:r>
              <a:rPr lang="sk-SK" sz="1600" dirty="0" err="1">
                <a:solidFill>
                  <a:schemeClr val="tx1"/>
                </a:solidFill>
                <a:latin typeface="+mj-lt"/>
              </a:rPr>
              <a:t>rybochovných</a:t>
            </a:r>
            <a:r>
              <a:rPr lang="sk-SK" sz="1600" dirty="0">
                <a:solidFill>
                  <a:schemeClr val="tx1"/>
                </a:solidFill>
                <a:latin typeface="+mj-lt"/>
              </a:rPr>
              <a:t> zariadení a výstavbu budov/objektov plniacich doplnkové funkcie (sklady, garáže, dielne, administratívne a sociálne priestory a pod.),</a:t>
            </a:r>
          </a:p>
          <a:p>
            <a:pPr lvl="0" algn="just"/>
            <a:r>
              <a:rPr lang="sk-SK" sz="1600" dirty="0">
                <a:solidFill>
                  <a:schemeClr val="tx1"/>
                </a:solidFill>
                <a:latin typeface="+mj-lt"/>
              </a:rPr>
              <a:t>výstavbu objektov na odber, rozvod a vypúšťanie vody, inžinierskych sietí vrátane </a:t>
            </a:r>
            <a:r>
              <a:rPr lang="sk-SK" sz="1600" dirty="0" err="1">
                <a:solidFill>
                  <a:schemeClr val="tx1"/>
                </a:solidFill>
                <a:latin typeface="+mj-lt"/>
              </a:rPr>
              <a:t>vnútroareálovej</a:t>
            </a:r>
            <a:r>
              <a:rPr lang="sk-SK" sz="1600" dirty="0">
                <a:solidFill>
                  <a:schemeClr val="tx1"/>
                </a:solidFill>
                <a:latin typeface="+mj-lt"/>
              </a:rPr>
              <a:t> infraštruktúry, spevnených plôch a oplotenia,</a:t>
            </a:r>
          </a:p>
          <a:p>
            <a:pPr lvl="0" algn="just"/>
            <a:r>
              <a:rPr lang="sk-SK" sz="1600" dirty="0">
                <a:solidFill>
                  <a:schemeClr val="tx1"/>
                </a:solidFill>
                <a:latin typeface="+mj-lt"/>
              </a:rPr>
              <a:t>obstaranie nových strojov, technologických zariadení, prístrojov, počítačového vybavenia (vrátane softvéru) a rybárskeho náradia, využívaných pre hospodársky chov rýb.</a:t>
            </a:r>
          </a:p>
          <a:p>
            <a:pPr marL="0" indent="0" algn="just">
              <a:spcBef>
                <a:spcPts val="1200"/>
              </a:spcBef>
              <a:buNone/>
            </a:pPr>
            <a:r>
              <a:rPr lang="sk-SK" sz="1600" b="1" i="1" dirty="0" smtClean="0">
                <a:solidFill>
                  <a:schemeClr val="tx1"/>
                </a:solidFill>
                <a:latin typeface="+mj-lt"/>
              </a:rPr>
              <a:t>Oprávnení </a:t>
            </a:r>
            <a:r>
              <a:rPr lang="sk-SK" sz="1600" b="1" i="1" dirty="0">
                <a:solidFill>
                  <a:schemeClr val="tx1"/>
                </a:solidFill>
                <a:latin typeface="+mj-lt"/>
              </a:rPr>
              <a:t>žiadatelia:</a:t>
            </a:r>
            <a:r>
              <a:rPr lang="sk-SK" sz="1600" b="1" dirty="0">
                <a:solidFill>
                  <a:schemeClr val="tx1"/>
                </a:solidFill>
                <a:latin typeface="+mj-lt"/>
              </a:rPr>
              <a:t> </a:t>
            </a:r>
          </a:p>
          <a:p>
            <a:pPr algn="just"/>
            <a:r>
              <a:rPr lang="sk-SK" sz="1600" dirty="0">
                <a:solidFill>
                  <a:schemeClr val="tx1"/>
                </a:solidFill>
                <a:latin typeface="+mj-lt"/>
              </a:rPr>
              <a:t>FO a PO podnikajúce v oblasti </a:t>
            </a:r>
            <a:r>
              <a:rPr lang="sk-SK" sz="1600" dirty="0" err="1">
                <a:solidFill>
                  <a:schemeClr val="tx1"/>
                </a:solidFill>
                <a:latin typeface="+mj-lt"/>
              </a:rPr>
              <a:t>akvakultúry</a:t>
            </a:r>
            <a:r>
              <a:rPr lang="sk-SK" sz="1600" dirty="0">
                <a:solidFill>
                  <a:schemeClr val="tx1"/>
                </a:solidFill>
                <a:latin typeface="+mj-lt"/>
              </a:rPr>
              <a:t> alebo inej činnosti - (ukončený minimálne jeden účtovný rok) v čase predloženia </a:t>
            </a:r>
            <a:r>
              <a:rPr lang="sk-SK" sz="1600" dirty="0" err="1">
                <a:solidFill>
                  <a:schemeClr val="tx1"/>
                </a:solidFill>
                <a:latin typeface="+mj-lt"/>
              </a:rPr>
              <a:t>ŽoNFP</a:t>
            </a:r>
            <a:r>
              <a:rPr lang="sk-SK" sz="1600" dirty="0">
                <a:solidFill>
                  <a:schemeClr val="tx1"/>
                </a:solidFill>
                <a:latin typeface="+mj-lt"/>
              </a:rPr>
              <a:t>.</a:t>
            </a:r>
          </a:p>
          <a:p>
            <a:pPr algn="just"/>
            <a:r>
              <a:rPr lang="sk-SK" sz="1600" dirty="0">
                <a:solidFill>
                  <a:schemeClr val="tx1"/>
                </a:solidFill>
                <a:latin typeface="+mj-lt"/>
              </a:rPr>
              <a:t>Nový subjekt v sektore </a:t>
            </a:r>
            <a:r>
              <a:rPr lang="sk-SK" sz="1600" dirty="0" err="1">
                <a:solidFill>
                  <a:schemeClr val="tx1"/>
                </a:solidFill>
                <a:latin typeface="+mj-lt"/>
              </a:rPr>
              <a:t>akvakultúry</a:t>
            </a:r>
            <a:r>
              <a:rPr lang="sk-SK" sz="1600" dirty="0">
                <a:solidFill>
                  <a:schemeClr val="tx1"/>
                </a:solidFill>
                <a:latin typeface="+mj-lt"/>
              </a:rPr>
              <a:t> je povinný preukázať zapísanú činnosť najneskôr pri predložení </a:t>
            </a:r>
            <a:r>
              <a:rPr lang="sk-SK" sz="1600" dirty="0" err="1">
                <a:solidFill>
                  <a:schemeClr val="tx1"/>
                </a:solidFill>
                <a:latin typeface="+mj-lt"/>
              </a:rPr>
              <a:t>ŽoP</a:t>
            </a:r>
            <a:r>
              <a:rPr lang="sk-SK" sz="1600" dirty="0">
                <a:solidFill>
                  <a:schemeClr val="tx1"/>
                </a:solidFill>
                <a:latin typeface="+mj-lt"/>
              </a:rPr>
              <a:t> s príznakom „záverečná“. </a:t>
            </a:r>
          </a:p>
          <a:p>
            <a:pPr algn="just"/>
            <a:endParaRPr lang="sk-SK" sz="1600" dirty="0">
              <a:solidFill>
                <a:schemeClr val="tx1"/>
              </a:solidFill>
              <a:latin typeface="+mj-lt"/>
            </a:endParaRPr>
          </a:p>
          <a:p>
            <a:pPr marL="0" indent="0" algn="just">
              <a:buNone/>
            </a:pPr>
            <a:endParaRPr lang="sk-SK" sz="1400" dirty="0" smtClean="0">
              <a:latin typeface="+mj-lt"/>
            </a:endParaRPr>
          </a:p>
        </p:txBody>
      </p:sp>
      <p:pic>
        <p:nvPicPr>
          <p:cNvPr id="4" name="Picture 2" descr="C:\Users\kamil.huslica\Desktop\oprh\logo OPRH\fishes\logo OPRH 2014-2020_verzia 10.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81987" y="6189885"/>
            <a:ext cx="862013" cy="858838"/>
          </a:xfrm>
          <a:prstGeom prst="rect">
            <a:avLst/>
          </a:prstGeom>
          <a:noFill/>
          <a:extLst>
            <a:ext uri="{909E8E84-426E-40DD-AFC4-6F175D3DCCD1}">
              <a14:hiddenFill xmlns:a14="http://schemas.microsoft.com/office/drawing/2010/main">
                <a:solidFill>
                  <a:srgbClr val="FFFFFF"/>
                </a:solidFill>
              </a14:hiddenFill>
            </a:ext>
          </a:extLst>
        </p:spPr>
      </p:pic>
      <p:sp>
        <p:nvSpPr>
          <p:cNvPr id="5" name="BlokTextu 4"/>
          <p:cNvSpPr txBox="1"/>
          <p:nvPr/>
        </p:nvSpPr>
        <p:spPr>
          <a:xfrm>
            <a:off x="323528" y="0"/>
            <a:ext cx="8496944" cy="2154436"/>
          </a:xfrm>
          <a:prstGeom prst="rect">
            <a:avLst/>
          </a:prstGeom>
          <a:noFill/>
        </p:spPr>
        <p:txBody>
          <a:bodyPr wrap="square" rtlCol="0">
            <a:spAutoFit/>
          </a:bodyPr>
          <a:lstStyle/>
          <a:p>
            <a:pPr algn="ctr"/>
            <a:r>
              <a:rPr lang="sk-SK" sz="2400" b="1" dirty="0">
                <a:effectLst>
                  <a:outerShdw blurRad="38100" dist="38100" dir="2700000" algn="tl">
                    <a:srgbClr val="000000">
                      <a:alpha val="43137"/>
                    </a:srgbClr>
                  </a:outerShdw>
                </a:effectLst>
              </a:rPr>
              <a:t>Opatrenia a podporované aktivity </a:t>
            </a:r>
            <a:endParaRPr lang="sk-SK" sz="2400" b="1" dirty="0" smtClean="0">
              <a:effectLst>
                <a:outerShdw blurRad="38100" dist="38100" dir="2700000" algn="tl">
                  <a:srgbClr val="000000">
                    <a:alpha val="43137"/>
                  </a:srgbClr>
                </a:outerShdw>
              </a:effectLst>
            </a:endParaRPr>
          </a:p>
          <a:p>
            <a:pPr algn="ctr"/>
            <a:r>
              <a:rPr lang="sk-SK" sz="2000" b="1" dirty="0" smtClean="0">
                <a:effectLst>
                  <a:outerShdw blurRad="38100" dist="38100" dir="2700000" algn="tl">
                    <a:srgbClr val="000000">
                      <a:alpha val="43137"/>
                    </a:srgbClr>
                  </a:outerShdw>
                </a:effectLst>
              </a:rPr>
              <a:t>v </a:t>
            </a:r>
            <a:r>
              <a:rPr lang="sk-SK" sz="2000" b="1" dirty="0">
                <a:effectLst>
                  <a:outerShdw blurRad="38100" dist="38100" dir="2700000" algn="tl">
                    <a:srgbClr val="000000">
                      <a:alpha val="43137"/>
                    </a:srgbClr>
                  </a:outerShdw>
                </a:effectLst>
              </a:rPr>
              <a:t>rámci Operačného programu Rybné hospodárstvo 2014 – 2020</a:t>
            </a:r>
          </a:p>
          <a:p>
            <a:pPr algn="ctr"/>
            <a:r>
              <a:rPr lang="sk-SK" b="1" u="sng" dirty="0">
                <a:cs typeface="Sakkal Majalla" pitchFamily="2" charset="-78"/>
              </a:rPr>
              <a:t>Opatrenie </a:t>
            </a:r>
            <a:r>
              <a:rPr lang="sk-SK" b="1" u="sng" dirty="0" smtClean="0">
                <a:solidFill>
                  <a:srgbClr val="FF0000"/>
                </a:solidFill>
                <a:cs typeface="Sakkal Majalla" pitchFamily="2" charset="-78"/>
              </a:rPr>
              <a:t>2.3.1</a:t>
            </a:r>
            <a:r>
              <a:rPr lang="sk-SK" b="1" u="sng" dirty="0" smtClean="0">
                <a:cs typeface="Sakkal Majalla" pitchFamily="2" charset="-78"/>
              </a:rPr>
              <a:t> </a:t>
            </a:r>
            <a:r>
              <a:rPr lang="sk-SK" b="1" u="sng" dirty="0">
                <a:cs typeface="Sakkal Majalla" pitchFamily="2" charset="-78"/>
              </a:rPr>
              <a:t>Produktívne investície do </a:t>
            </a:r>
            <a:r>
              <a:rPr lang="sk-SK" b="1" u="sng" dirty="0" err="1" smtClean="0">
                <a:cs typeface="Sakkal Majalla" pitchFamily="2" charset="-78"/>
              </a:rPr>
              <a:t>akvakultúry</a:t>
            </a:r>
            <a:endParaRPr lang="sk-SK" b="1" u="sng" dirty="0" smtClean="0">
              <a:cs typeface="Sakkal Majalla" pitchFamily="2" charset="-78"/>
            </a:endParaRPr>
          </a:p>
          <a:p>
            <a:endParaRPr lang="sk-SK" dirty="0" smtClean="0"/>
          </a:p>
          <a:p>
            <a:endParaRPr lang="sk-SK" dirty="0" smtClean="0"/>
          </a:p>
          <a:p>
            <a:endParaRPr lang="sk-SK" dirty="0" smtClean="0"/>
          </a:p>
          <a:p>
            <a:endParaRPr lang="sk-SK" dirty="0"/>
          </a:p>
        </p:txBody>
      </p:sp>
    </p:spTree>
    <p:extLst>
      <p:ext uri="{BB962C8B-B14F-4D97-AF65-F5344CB8AC3E}">
        <p14:creationId xmlns:p14="http://schemas.microsoft.com/office/powerpoint/2010/main" val="188325569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500"/>
                                        <p:tgtEl>
                                          <p:spTgt spid="5">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barn(inVertical)">
                                      <p:cBhvr>
                                        <p:cTn id="10" dur="500"/>
                                        <p:tgtEl>
                                          <p:spTgt spid="5">
                                            <p:txEl>
                                              <p:pRg st="1" end="1"/>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Effect transition="in" filter="barn(inVertical)">
                                      <p:cBhvr>
                                        <p:cTn id="13" dur="500"/>
                                        <p:tgtEl>
                                          <p:spTgt spid="5">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nodeType="click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 calcmode="lin" valueType="num">
                                      <p:cBhvr>
                                        <p:cTn id="18"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19"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20" dur="500"/>
                                        <p:tgtEl>
                                          <p:spTgt spid="3">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p:cTn id="25"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6"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27" dur="500"/>
                                        <p:tgtEl>
                                          <p:spTgt spid="3">
                                            <p:txEl>
                                              <p:pRg st="4" end="4"/>
                                            </p:txEl>
                                          </p:spTgt>
                                        </p:tgtEl>
                                      </p:cBhvr>
                                    </p:animEffect>
                                  </p:childTnLst>
                                </p:cTn>
                              </p:par>
                              <p:par>
                                <p:cTn id="28" presetID="53" presetClass="entr" presetSubtype="16" fill="hold" nodeType="with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 calcmode="lin" valueType="num">
                                      <p:cBhvr>
                                        <p:cTn id="30"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31"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32" dur="500"/>
                                        <p:tgtEl>
                                          <p:spTgt spid="3">
                                            <p:txEl>
                                              <p:pRg st="5" end="5"/>
                                            </p:txEl>
                                          </p:spTgt>
                                        </p:tgtEl>
                                      </p:cBhvr>
                                    </p:animEffect>
                                  </p:childTnLst>
                                </p:cTn>
                              </p:par>
                              <p:par>
                                <p:cTn id="33" presetID="53" presetClass="entr" presetSubtype="16" fill="hold" nodeType="with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 calcmode="lin" valueType="num">
                                      <p:cBhvr>
                                        <p:cTn id="35"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36" dur="500" fill="hold"/>
                                        <p:tgtEl>
                                          <p:spTgt spid="3">
                                            <p:txEl>
                                              <p:pRg st="6" end="6"/>
                                            </p:txEl>
                                          </p:spTgt>
                                        </p:tgtEl>
                                        <p:attrNameLst>
                                          <p:attrName>ppt_h</p:attrName>
                                        </p:attrNameLst>
                                      </p:cBhvr>
                                      <p:tavLst>
                                        <p:tav tm="0">
                                          <p:val>
                                            <p:fltVal val="0"/>
                                          </p:val>
                                        </p:tav>
                                        <p:tav tm="100000">
                                          <p:val>
                                            <p:strVal val="#ppt_h"/>
                                          </p:val>
                                        </p:tav>
                                      </p:tavLst>
                                    </p:anim>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2" presetClass="emph" presetSubtype="0" fill="hold" nodeType="clickEffect">
                                  <p:stCondLst>
                                    <p:cond delay="0"/>
                                  </p:stCondLst>
                                  <p:childTnLst>
                                    <p:animRot by="120000">
                                      <p:cBhvr>
                                        <p:cTn id="41" dur="100" fill="hold">
                                          <p:stCondLst>
                                            <p:cond delay="0"/>
                                          </p:stCondLst>
                                        </p:cTn>
                                        <p:tgtEl>
                                          <p:spTgt spid="3">
                                            <p:txEl>
                                              <p:pRg st="4" end="4"/>
                                            </p:txEl>
                                          </p:spTgt>
                                        </p:tgtEl>
                                        <p:attrNameLst>
                                          <p:attrName>r</p:attrName>
                                        </p:attrNameLst>
                                      </p:cBhvr>
                                    </p:animRot>
                                    <p:animRot by="-240000">
                                      <p:cBhvr>
                                        <p:cTn id="42" dur="200" fill="hold">
                                          <p:stCondLst>
                                            <p:cond delay="200"/>
                                          </p:stCondLst>
                                        </p:cTn>
                                        <p:tgtEl>
                                          <p:spTgt spid="3">
                                            <p:txEl>
                                              <p:pRg st="4" end="4"/>
                                            </p:txEl>
                                          </p:spTgt>
                                        </p:tgtEl>
                                        <p:attrNameLst>
                                          <p:attrName>r</p:attrName>
                                        </p:attrNameLst>
                                      </p:cBhvr>
                                    </p:animRot>
                                    <p:animRot by="240000">
                                      <p:cBhvr>
                                        <p:cTn id="43" dur="200" fill="hold">
                                          <p:stCondLst>
                                            <p:cond delay="400"/>
                                          </p:stCondLst>
                                        </p:cTn>
                                        <p:tgtEl>
                                          <p:spTgt spid="3">
                                            <p:txEl>
                                              <p:pRg st="4" end="4"/>
                                            </p:txEl>
                                          </p:spTgt>
                                        </p:tgtEl>
                                        <p:attrNameLst>
                                          <p:attrName>r</p:attrName>
                                        </p:attrNameLst>
                                      </p:cBhvr>
                                    </p:animRot>
                                    <p:animRot by="-240000">
                                      <p:cBhvr>
                                        <p:cTn id="44" dur="200" fill="hold">
                                          <p:stCondLst>
                                            <p:cond delay="600"/>
                                          </p:stCondLst>
                                        </p:cTn>
                                        <p:tgtEl>
                                          <p:spTgt spid="3">
                                            <p:txEl>
                                              <p:pRg st="4" end="4"/>
                                            </p:txEl>
                                          </p:spTgt>
                                        </p:tgtEl>
                                        <p:attrNameLst>
                                          <p:attrName>r</p:attrName>
                                        </p:attrNameLst>
                                      </p:cBhvr>
                                    </p:animRot>
                                    <p:animRot by="120000">
                                      <p:cBhvr>
                                        <p:cTn id="45" dur="200" fill="hold">
                                          <p:stCondLst>
                                            <p:cond delay="800"/>
                                          </p:stCondLst>
                                        </p:cTn>
                                        <p:tgtEl>
                                          <p:spTgt spid="3">
                                            <p:txEl>
                                              <p:pRg st="4" end="4"/>
                                            </p:txEl>
                                          </p:spTgt>
                                        </p:tgtEl>
                                        <p:attrNameLst>
                                          <p:attrName>r</p:attrName>
                                        </p:attrNameLst>
                                      </p:cBhvr>
                                    </p:animRot>
                                  </p:childTnLst>
                                </p:cTn>
                              </p:par>
                              <p:par>
                                <p:cTn id="46" presetID="32" presetClass="emph" presetSubtype="0" fill="hold" nodeType="withEffect">
                                  <p:stCondLst>
                                    <p:cond delay="0"/>
                                  </p:stCondLst>
                                  <p:childTnLst>
                                    <p:animRot by="120000">
                                      <p:cBhvr>
                                        <p:cTn id="47" dur="100" fill="hold">
                                          <p:stCondLst>
                                            <p:cond delay="0"/>
                                          </p:stCondLst>
                                        </p:cTn>
                                        <p:tgtEl>
                                          <p:spTgt spid="3">
                                            <p:txEl>
                                              <p:pRg st="5" end="5"/>
                                            </p:txEl>
                                          </p:spTgt>
                                        </p:tgtEl>
                                        <p:attrNameLst>
                                          <p:attrName>r</p:attrName>
                                        </p:attrNameLst>
                                      </p:cBhvr>
                                    </p:animRot>
                                    <p:animRot by="-240000">
                                      <p:cBhvr>
                                        <p:cTn id="48" dur="200" fill="hold">
                                          <p:stCondLst>
                                            <p:cond delay="200"/>
                                          </p:stCondLst>
                                        </p:cTn>
                                        <p:tgtEl>
                                          <p:spTgt spid="3">
                                            <p:txEl>
                                              <p:pRg st="5" end="5"/>
                                            </p:txEl>
                                          </p:spTgt>
                                        </p:tgtEl>
                                        <p:attrNameLst>
                                          <p:attrName>r</p:attrName>
                                        </p:attrNameLst>
                                      </p:cBhvr>
                                    </p:animRot>
                                    <p:animRot by="240000">
                                      <p:cBhvr>
                                        <p:cTn id="49" dur="200" fill="hold">
                                          <p:stCondLst>
                                            <p:cond delay="400"/>
                                          </p:stCondLst>
                                        </p:cTn>
                                        <p:tgtEl>
                                          <p:spTgt spid="3">
                                            <p:txEl>
                                              <p:pRg st="5" end="5"/>
                                            </p:txEl>
                                          </p:spTgt>
                                        </p:tgtEl>
                                        <p:attrNameLst>
                                          <p:attrName>r</p:attrName>
                                        </p:attrNameLst>
                                      </p:cBhvr>
                                    </p:animRot>
                                    <p:animRot by="-240000">
                                      <p:cBhvr>
                                        <p:cTn id="50" dur="200" fill="hold">
                                          <p:stCondLst>
                                            <p:cond delay="600"/>
                                          </p:stCondLst>
                                        </p:cTn>
                                        <p:tgtEl>
                                          <p:spTgt spid="3">
                                            <p:txEl>
                                              <p:pRg st="5" end="5"/>
                                            </p:txEl>
                                          </p:spTgt>
                                        </p:tgtEl>
                                        <p:attrNameLst>
                                          <p:attrName>r</p:attrName>
                                        </p:attrNameLst>
                                      </p:cBhvr>
                                    </p:animRot>
                                    <p:animRot by="120000">
                                      <p:cBhvr>
                                        <p:cTn id="51" dur="200" fill="hold">
                                          <p:stCondLst>
                                            <p:cond delay="800"/>
                                          </p:stCondLst>
                                        </p:cTn>
                                        <p:tgtEl>
                                          <p:spTgt spid="3">
                                            <p:txEl>
                                              <p:pRg st="5" end="5"/>
                                            </p:txEl>
                                          </p:spTgt>
                                        </p:tgtEl>
                                        <p:attrNameLst>
                                          <p:attrName>r</p:attrName>
                                        </p:attrNameLst>
                                      </p:cBhvr>
                                    </p:animRot>
                                  </p:childTnLst>
                                </p:cTn>
                              </p:par>
                              <p:par>
                                <p:cTn id="52" presetID="32" presetClass="emph" presetSubtype="0" fill="hold" nodeType="withEffect">
                                  <p:stCondLst>
                                    <p:cond delay="0"/>
                                  </p:stCondLst>
                                  <p:childTnLst>
                                    <p:animRot by="120000">
                                      <p:cBhvr>
                                        <p:cTn id="53" dur="100" fill="hold">
                                          <p:stCondLst>
                                            <p:cond delay="0"/>
                                          </p:stCondLst>
                                        </p:cTn>
                                        <p:tgtEl>
                                          <p:spTgt spid="3">
                                            <p:txEl>
                                              <p:pRg st="6" end="6"/>
                                            </p:txEl>
                                          </p:spTgt>
                                        </p:tgtEl>
                                        <p:attrNameLst>
                                          <p:attrName>r</p:attrName>
                                        </p:attrNameLst>
                                      </p:cBhvr>
                                    </p:animRot>
                                    <p:animRot by="-240000">
                                      <p:cBhvr>
                                        <p:cTn id="54" dur="200" fill="hold">
                                          <p:stCondLst>
                                            <p:cond delay="200"/>
                                          </p:stCondLst>
                                        </p:cTn>
                                        <p:tgtEl>
                                          <p:spTgt spid="3">
                                            <p:txEl>
                                              <p:pRg st="6" end="6"/>
                                            </p:txEl>
                                          </p:spTgt>
                                        </p:tgtEl>
                                        <p:attrNameLst>
                                          <p:attrName>r</p:attrName>
                                        </p:attrNameLst>
                                      </p:cBhvr>
                                    </p:animRot>
                                    <p:animRot by="240000">
                                      <p:cBhvr>
                                        <p:cTn id="55" dur="200" fill="hold">
                                          <p:stCondLst>
                                            <p:cond delay="400"/>
                                          </p:stCondLst>
                                        </p:cTn>
                                        <p:tgtEl>
                                          <p:spTgt spid="3">
                                            <p:txEl>
                                              <p:pRg st="6" end="6"/>
                                            </p:txEl>
                                          </p:spTgt>
                                        </p:tgtEl>
                                        <p:attrNameLst>
                                          <p:attrName>r</p:attrName>
                                        </p:attrNameLst>
                                      </p:cBhvr>
                                    </p:animRot>
                                    <p:animRot by="-240000">
                                      <p:cBhvr>
                                        <p:cTn id="56" dur="200" fill="hold">
                                          <p:stCondLst>
                                            <p:cond delay="600"/>
                                          </p:stCondLst>
                                        </p:cTn>
                                        <p:tgtEl>
                                          <p:spTgt spid="3">
                                            <p:txEl>
                                              <p:pRg st="6" end="6"/>
                                            </p:txEl>
                                          </p:spTgt>
                                        </p:tgtEl>
                                        <p:attrNameLst>
                                          <p:attrName>r</p:attrName>
                                        </p:attrNameLst>
                                      </p:cBhvr>
                                    </p:animRot>
                                    <p:animRot by="120000">
                                      <p:cBhvr>
                                        <p:cTn id="57" dur="200" fill="hold">
                                          <p:stCondLst>
                                            <p:cond delay="800"/>
                                          </p:stCondLst>
                                        </p:cTn>
                                        <p:tgtEl>
                                          <p:spTgt spid="3">
                                            <p:txEl>
                                              <p:pRg st="6" end="6"/>
                                            </p:txEl>
                                          </p:spTgt>
                                        </p:tgtEl>
                                        <p:attrNameLst>
                                          <p:attrName>r</p:attrName>
                                        </p:attrNameLst>
                                      </p:cBhvr>
                                    </p:animRot>
                                  </p:childTnLst>
                                </p:cTn>
                              </p:par>
                            </p:childTnLst>
                          </p:cTn>
                        </p:par>
                      </p:childTnLst>
                    </p:cTn>
                  </p:par>
                  <p:par>
                    <p:cTn id="58" fill="hold">
                      <p:stCondLst>
                        <p:cond delay="indefinite"/>
                      </p:stCondLst>
                      <p:childTnLst>
                        <p:par>
                          <p:cTn id="59" fill="hold">
                            <p:stCondLst>
                              <p:cond delay="0"/>
                            </p:stCondLst>
                            <p:childTnLst>
                              <p:par>
                                <p:cTn id="60" presetID="53" presetClass="entr" presetSubtype="16" fill="hold" nodeType="clickEffect">
                                  <p:stCondLst>
                                    <p:cond delay="0"/>
                                  </p:stCondLst>
                                  <p:childTnLst>
                                    <p:set>
                                      <p:cBhvr>
                                        <p:cTn id="61" dur="1" fill="hold">
                                          <p:stCondLst>
                                            <p:cond delay="0"/>
                                          </p:stCondLst>
                                        </p:cTn>
                                        <p:tgtEl>
                                          <p:spTgt spid="3">
                                            <p:txEl>
                                              <p:pRg st="7" end="7"/>
                                            </p:txEl>
                                          </p:spTgt>
                                        </p:tgtEl>
                                        <p:attrNameLst>
                                          <p:attrName>style.visibility</p:attrName>
                                        </p:attrNameLst>
                                      </p:cBhvr>
                                      <p:to>
                                        <p:strVal val="visible"/>
                                      </p:to>
                                    </p:set>
                                    <p:anim calcmode="lin" valueType="num">
                                      <p:cBhvr>
                                        <p:cTn id="62" dur="500" fill="hold"/>
                                        <p:tgtEl>
                                          <p:spTgt spid="3">
                                            <p:txEl>
                                              <p:pRg st="7" end="7"/>
                                            </p:txEl>
                                          </p:spTgt>
                                        </p:tgtEl>
                                        <p:attrNameLst>
                                          <p:attrName>ppt_w</p:attrName>
                                        </p:attrNameLst>
                                      </p:cBhvr>
                                      <p:tavLst>
                                        <p:tav tm="0">
                                          <p:val>
                                            <p:fltVal val="0"/>
                                          </p:val>
                                        </p:tav>
                                        <p:tav tm="100000">
                                          <p:val>
                                            <p:strVal val="#ppt_w"/>
                                          </p:val>
                                        </p:tav>
                                      </p:tavLst>
                                    </p:anim>
                                    <p:anim calcmode="lin" valueType="num">
                                      <p:cBhvr>
                                        <p:cTn id="63" dur="500" fill="hold"/>
                                        <p:tgtEl>
                                          <p:spTgt spid="3">
                                            <p:txEl>
                                              <p:pRg st="7" end="7"/>
                                            </p:txEl>
                                          </p:spTgt>
                                        </p:tgtEl>
                                        <p:attrNameLst>
                                          <p:attrName>ppt_h</p:attrName>
                                        </p:attrNameLst>
                                      </p:cBhvr>
                                      <p:tavLst>
                                        <p:tav tm="0">
                                          <p:val>
                                            <p:fltVal val="0"/>
                                          </p:val>
                                        </p:tav>
                                        <p:tav tm="100000">
                                          <p:val>
                                            <p:strVal val="#ppt_h"/>
                                          </p:val>
                                        </p:tav>
                                      </p:tavLst>
                                    </p:anim>
                                    <p:animEffect transition="in" filter="fade">
                                      <p:cBhvr>
                                        <p:cTn id="64" dur="500"/>
                                        <p:tgtEl>
                                          <p:spTgt spid="3">
                                            <p:txEl>
                                              <p:pRg st="7" end="7"/>
                                            </p:txEl>
                                          </p:spTgt>
                                        </p:tgtEl>
                                      </p:cBhvr>
                                    </p:animEffect>
                                  </p:childTnLst>
                                </p:cTn>
                              </p:par>
                            </p:childTnLst>
                          </p:cTn>
                        </p:par>
                      </p:childTnLst>
                    </p:cTn>
                  </p:par>
                  <p:par>
                    <p:cTn id="65" fill="hold">
                      <p:stCondLst>
                        <p:cond delay="indefinite"/>
                      </p:stCondLst>
                      <p:childTnLst>
                        <p:par>
                          <p:cTn id="66" fill="hold">
                            <p:stCondLst>
                              <p:cond delay="0"/>
                            </p:stCondLst>
                            <p:childTnLst>
                              <p:par>
                                <p:cTn id="67" presetID="53" presetClass="entr" presetSubtype="16" fill="hold" nodeType="clickEffect">
                                  <p:stCondLst>
                                    <p:cond delay="0"/>
                                  </p:stCondLst>
                                  <p:childTnLst>
                                    <p:set>
                                      <p:cBhvr>
                                        <p:cTn id="68" dur="1" fill="hold">
                                          <p:stCondLst>
                                            <p:cond delay="0"/>
                                          </p:stCondLst>
                                        </p:cTn>
                                        <p:tgtEl>
                                          <p:spTgt spid="3">
                                            <p:txEl>
                                              <p:pRg st="8" end="8"/>
                                            </p:txEl>
                                          </p:spTgt>
                                        </p:tgtEl>
                                        <p:attrNameLst>
                                          <p:attrName>style.visibility</p:attrName>
                                        </p:attrNameLst>
                                      </p:cBhvr>
                                      <p:to>
                                        <p:strVal val="visible"/>
                                      </p:to>
                                    </p:set>
                                    <p:anim calcmode="lin" valueType="num">
                                      <p:cBhvr>
                                        <p:cTn id="69" dur="500" fill="hold"/>
                                        <p:tgtEl>
                                          <p:spTgt spid="3">
                                            <p:txEl>
                                              <p:pRg st="8" end="8"/>
                                            </p:txEl>
                                          </p:spTgt>
                                        </p:tgtEl>
                                        <p:attrNameLst>
                                          <p:attrName>ppt_w</p:attrName>
                                        </p:attrNameLst>
                                      </p:cBhvr>
                                      <p:tavLst>
                                        <p:tav tm="0">
                                          <p:val>
                                            <p:fltVal val="0"/>
                                          </p:val>
                                        </p:tav>
                                        <p:tav tm="100000">
                                          <p:val>
                                            <p:strVal val="#ppt_w"/>
                                          </p:val>
                                        </p:tav>
                                      </p:tavLst>
                                    </p:anim>
                                    <p:anim calcmode="lin" valueType="num">
                                      <p:cBhvr>
                                        <p:cTn id="70" dur="500" fill="hold"/>
                                        <p:tgtEl>
                                          <p:spTgt spid="3">
                                            <p:txEl>
                                              <p:pRg st="8" end="8"/>
                                            </p:txEl>
                                          </p:spTgt>
                                        </p:tgtEl>
                                        <p:attrNameLst>
                                          <p:attrName>ppt_h</p:attrName>
                                        </p:attrNameLst>
                                      </p:cBhvr>
                                      <p:tavLst>
                                        <p:tav tm="0">
                                          <p:val>
                                            <p:fltVal val="0"/>
                                          </p:val>
                                        </p:tav>
                                        <p:tav tm="100000">
                                          <p:val>
                                            <p:strVal val="#ppt_h"/>
                                          </p:val>
                                        </p:tav>
                                      </p:tavLst>
                                    </p:anim>
                                    <p:animEffect transition="in" filter="fade">
                                      <p:cBhvr>
                                        <p:cTn id="71" dur="500"/>
                                        <p:tgtEl>
                                          <p:spTgt spid="3">
                                            <p:txEl>
                                              <p:pRg st="8" end="8"/>
                                            </p:txEl>
                                          </p:spTgt>
                                        </p:tgtEl>
                                      </p:cBhvr>
                                    </p:animEffect>
                                  </p:childTnLst>
                                </p:cTn>
                              </p:par>
                              <p:par>
                                <p:cTn id="72" presetID="53" presetClass="entr" presetSubtype="16" fill="hold" nodeType="withEffect">
                                  <p:stCondLst>
                                    <p:cond delay="0"/>
                                  </p:stCondLst>
                                  <p:childTnLst>
                                    <p:set>
                                      <p:cBhvr>
                                        <p:cTn id="73" dur="1" fill="hold">
                                          <p:stCondLst>
                                            <p:cond delay="0"/>
                                          </p:stCondLst>
                                        </p:cTn>
                                        <p:tgtEl>
                                          <p:spTgt spid="3">
                                            <p:txEl>
                                              <p:pRg st="9" end="9"/>
                                            </p:txEl>
                                          </p:spTgt>
                                        </p:tgtEl>
                                        <p:attrNameLst>
                                          <p:attrName>style.visibility</p:attrName>
                                        </p:attrNameLst>
                                      </p:cBhvr>
                                      <p:to>
                                        <p:strVal val="visible"/>
                                      </p:to>
                                    </p:set>
                                    <p:anim calcmode="lin" valueType="num">
                                      <p:cBhvr>
                                        <p:cTn id="74" dur="500" fill="hold"/>
                                        <p:tgtEl>
                                          <p:spTgt spid="3">
                                            <p:txEl>
                                              <p:pRg st="9" end="9"/>
                                            </p:txEl>
                                          </p:spTgt>
                                        </p:tgtEl>
                                        <p:attrNameLst>
                                          <p:attrName>ppt_w</p:attrName>
                                        </p:attrNameLst>
                                      </p:cBhvr>
                                      <p:tavLst>
                                        <p:tav tm="0">
                                          <p:val>
                                            <p:fltVal val="0"/>
                                          </p:val>
                                        </p:tav>
                                        <p:tav tm="100000">
                                          <p:val>
                                            <p:strVal val="#ppt_w"/>
                                          </p:val>
                                        </p:tav>
                                      </p:tavLst>
                                    </p:anim>
                                    <p:anim calcmode="lin" valueType="num">
                                      <p:cBhvr>
                                        <p:cTn id="75" dur="500" fill="hold"/>
                                        <p:tgtEl>
                                          <p:spTgt spid="3">
                                            <p:txEl>
                                              <p:pRg st="9" end="9"/>
                                            </p:txEl>
                                          </p:spTgt>
                                        </p:tgtEl>
                                        <p:attrNameLst>
                                          <p:attrName>ppt_h</p:attrName>
                                        </p:attrNameLst>
                                      </p:cBhvr>
                                      <p:tavLst>
                                        <p:tav tm="0">
                                          <p:val>
                                            <p:fltVal val="0"/>
                                          </p:val>
                                        </p:tav>
                                        <p:tav tm="100000">
                                          <p:val>
                                            <p:strVal val="#ppt_h"/>
                                          </p:val>
                                        </p:tav>
                                      </p:tavLst>
                                    </p:anim>
                                    <p:animEffect transition="in" filter="fade">
                                      <p:cBhvr>
                                        <p:cTn id="76" dur="500"/>
                                        <p:tgtEl>
                                          <p:spTgt spid="3">
                                            <p:txEl>
                                              <p:pRg st="9" end="9"/>
                                            </p:txEl>
                                          </p:spTgt>
                                        </p:tgtEl>
                                      </p:cBhvr>
                                    </p:animEffect>
                                  </p:childTnLst>
                                </p:cTn>
                              </p:par>
                            </p:childTnLst>
                          </p:cTn>
                        </p:par>
                      </p:childTnLst>
                    </p:cTn>
                  </p:par>
                  <p:par>
                    <p:cTn id="77" fill="hold">
                      <p:stCondLst>
                        <p:cond delay="indefinite"/>
                      </p:stCondLst>
                      <p:childTnLst>
                        <p:par>
                          <p:cTn id="78" fill="hold">
                            <p:stCondLst>
                              <p:cond delay="0"/>
                            </p:stCondLst>
                            <p:childTnLst>
                              <p:par>
                                <p:cTn id="79" presetID="53" presetClass="entr" presetSubtype="16" fill="hold" nodeType="clickEffect">
                                  <p:stCondLst>
                                    <p:cond delay="0"/>
                                  </p:stCondLst>
                                  <p:childTnLst>
                                    <p:set>
                                      <p:cBhvr>
                                        <p:cTn id="80" dur="1" fill="hold">
                                          <p:stCondLst>
                                            <p:cond delay="0"/>
                                          </p:stCondLst>
                                        </p:cTn>
                                        <p:tgtEl>
                                          <p:spTgt spid="3">
                                            <p:txEl>
                                              <p:pRg st="10" end="10"/>
                                            </p:txEl>
                                          </p:spTgt>
                                        </p:tgtEl>
                                        <p:attrNameLst>
                                          <p:attrName>style.visibility</p:attrName>
                                        </p:attrNameLst>
                                      </p:cBhvr>
                                      <p:to>
                                        <p:strVal val="visible"/>
                                      </p:to>
                                    </p:set>
                                    <p:anim calcmode="lin" valueType="num">
                                      <p:cBhvr>
                                        <p:cTn id="81" dur="500" fill="hold"/>
                                        <p:tgtEl>
                                          <p:spTgt spid="3">
                                            <p:txEl>
                                              <p:pRg st="10" end="10"/>
                                            </p:txEl>
                                          </p:spTgt>
                                        </p:tgtEl>
                                        <p:attrNameLst>
                                          <p:attrName>ppt_w</p:attrName>
                                        </p:attrNameLst>
                                      </p:cBhvr>
                                      <p:tavLst>
                                        <p:tav tm="0">
                                          <p:val>
                                            <p:fltVal val="0"/>
                                          </p:val>
                                        </p:tav>
                                        <p:tav tm="100000">
                                          <p:val>
                                            <p:strVal val="#ppt_w"/>
                                          </p:val>
                                        </p:tav>
                                      </p:tavLst>
                                    </p:anim>
                                    <p:anim calcmode="lin" valueType="num">
                                      <p:cBhvr>
                                        <p:cTn id="82" dur="500" fill="hold"/>
                                        <p:tgtEl>
                                          <p:spTgt spid="3">
                                            <p:txEl>
                                              <p:pRg st="10" end="10"/>
                                            </p:txEl>
                                          </p:spTgt>
                                        </p:tgtEl>
                                        <p:attrNameLst>
                                          <p:attrName>ppt_h</p:attrName>
                                        </p:attrNameLst>
                                      </p:cBhvr>
                                      <p:tavLst>
                                        <p:tav tm="0">
                                          <p:val>
                                            <p:fltVal val="0"/>
                                          </p:val>
                                        </p:tav>
                                        <p:tav tm="100000">
                                          <p:val>
                                            <p:strVal val="#ppt_h"/>
                                          </p:val>
                                        </p:tav>
                                      </p:tavLst>
                                    </p:anim>
                                    <p:animEffect transition="in" filter="fade">
                                      <p:cBhvr>
                                        <p:cTn id="83" dur="500"/>
                                        <p:tgtEl>
                                          <p:spTgt spid="3">
                                            <p:txEl>
                                              <p:pRg st="10" end="10"/>
                                            </p:txEl>
                                          </p:spTgt>
                                        </p:tgtEl>
                                      </p:cBhvr>
                                    </p:animEffect>
                                  </p:childTnLst>
                                </p:cTn>
                              </p:par>
                            </p:childTnLst>
                          </p:cTn>
                        </p:par>
                      </p:childTnLst>
                    </p:cTn>
                  </p:par>
                  <p:par>
                    <p:cTn id="84" fill="hold">
                      <p:stCondLst>
                        <p:cond delay="indefinite"/>
                      </p:stCondLst>
                      <p:childTnLst>
                        <p:par>
                          <p:cTn id="85" fill="hold">
                            <p:stCondLst>
                              <p:cond delay="0"/>
                            </p:stCondLst>
                            <p:childTnLst>
                              <p:par>
                                <p:cTn id="86" presetID="53" presetClass="entr" presetSubtype="16" fill="hold" nodeType="clickEffect">
                                  <p:stCondLst>
                                    <p:cond delay="0"/>
                                  </p:stCondLst>
                                  <p:childTnLst>
                                    <p:set>
                                      <p:cBhvr>
                                        <p:cTn id="87" dur="1" fill="hold">
                                          <p:stCondLst>
                                            <p:cond delay="0"/>
                                          </p:stCondLst>
                                        </p:cTn>
                                        <p:tgtEl>
                                          <p:spTgt spid="3">
                                            <p:txEl>
                                              <p:pRg st="11" end="11"/>
                                            </p:txEl>
                                          </p:spTgt>
                                        </p:tgtEl>
                                        <p:attrNameLst>
                                          <p:attrName>style.visibility</p:attrName>
                                        </p:attrNameLst>
                                      </p:cBhvr>
                                      <p:to>
                                        <p:strVal val="visible"/>
                                      </p:to>
                                    </p:set>
                                    <p:anim calcmode="lin" valueType="num">
                                      <p:cBhvr>
                                        <p:cTn id="88" dur="500" fill="hold"/>
                                        <p:tgtEl>
                                          <p:spTgt spid="3">
                                            <p:txEl>
                                              <p:pRg st="11" end="11"/>
                                            </p:txEl>
                                          </p:spTgt>
                                        </p:tgtEl>
                                        <p:attrNameLst>
                                          <p:attrName>ppt_w</p:attrName>
                                        </p:attrNameLst>
                                      </p:cBhvr>
                                      <p:tavLst>
                                        <p:tav tm="0">
                                          <p:val>
                                            <p:fltVal val="0"/>
                                          </p:val>
                                        </p:tav>
                                        <p:tav tm="100000">
                                          <p:val>
                                            <p:strVal val="#ppt_w"/>
                                          </p:val>
                                        </p:tav>
                                      </p:tavLst>
                                    </p:anim>
                                    <p:anim calcmode="lin" valueType="num">
                                      <p:cBhvr>
                                        <p:cTn id="89" dur="500" fill="hold"/>
                                        <p:tgtEl>
                                          <p:spTgt spid="3">
                                            <p:txEl>
                                              <p:pRg st="11" end="11"/>
                                            </p:txEl>
                                          </p:spTgt>
                                        </p:tgtEl>
                                        <p:attrNameLst>
                                          <p:attrName>ppt_h</p:attrName>
                                        </p:attrNameLst>
                                      </p:cBhvr>
                                      <p:tavLst>
                                        <p:tav tm="0">
                                          <p:val>
                                            <p:fltVal val="0"/>
                                          </p:val>
                                        </p:tav>
                                        <p:tav tm="100000">
                                          <p:val>
                                            <p:strVal val="#ppt_h"/>
                                          </p:val>
                                        </p:tav>
                                      </p:tavLst>
                                    </p:anim>
                                    <p:animEffect transition="in" filter="fade">
                                      <p:cBhvr>
                                        <p:cTn id="90" dur="500"/>
                                        <p:tgtEl>
                                          <p:spTgt spid="3">
                                            <p:txEl>
                                              <p:pRg st="11" end="11"/>
                                            </p:txEl>
                                          </p:spTgt>
                                        </p:tgtEl>
                                      </p:cBhvr>
                                    </p:animEffect>
                                  </p:childTnLst>
                                </p:cTn>
                              </p:par>
                            </p:childTnLst>
                          </p:cTn>
                        </p:par>
                      </p:childTnLst>
                    </p:cTn>
                  </p:par>
                  <p:par>
                    <p:cTn id="91" fill="hold">
                      <p:stCondLst>
                        <p:cond delay="indefinite"/>
                      </p:stCondLst>
                      <p:childTnLst>
                        <p:par>
                          <p:cTn id="92" fill="hold">
                            <p:stCondLst>
                              <p:cond delay="0"/>
                            </p:stCondLst>
                            <p:childTnLst>
                              <p:par>
                                <p:cTn id="93" presetID="53" presetClass="entr" presetSubtype="16" fill="hold" nodeType="clickEffect">
                                  <p:stCondLst>
                                    <p:cond delay="0"/>
                                  </p:stCondLst>
                                  <p:childTnLst>
                                    <p:set>
                                      <p:cBhvr>
                                        <p:cTn id="94" dur="1" fill="hold">
                                          <p:stCondLst>
                                            <p:cond delay="0"/>
                                          </p:stCondLst>
                                        </p:cTn>
                                        <p:tgtEl>
                                          <p:spTgt spid="3">
                                            <p:txEl>
                                              <p:pRg st="12" end="12"/>
                                            </p:txEl>
                                          </p:spTgt>
                                        </p:tgtEl>
                                        <p:attrNameLst>
                                          <p:attrName>style.visibility</p:attrName>
                                        </p:attrNameLst>
                                      </p:cBhvr>
                                      <p:to>
                                        <p:strVal val="visible"/>
                                      </p:to>
                                    </p:set>
                                    <p:anim calcmode="lin" valueType="num">
                                      <p:cBhvr>
                                        <p:cTn id="95" dur="500" fill="hold"/>
                                        <p:tgtEl>
                                          <p:spTgt spid="3">
                                            <p:txEl>
                                              <p:pRg st="12" end="12"/>
                                            </p:txEl>
                                          </p:spTgt>
                                        </p:tgtEl>
                                        <p:attrNameLst>
                                          <p:attrName>ppt_w</p:attrName>
                                        </p:attrNameLst>
                                      </p:cBhvr>
                                      <p:tavLst>
                                        <p:tav tm="0">
                                          <p:val>
                                            <p:fltVal val="0"/>
                                          </p:val>
                                        </p:tav>
                                        <p:tav tm="100000">
                                          <p:val>
                                            <p:strVal val="#ppt_w"/>
                                          </p:val>
                                        </p:tav>
                                      </p:tavLst>
                                    </p:anim>
                                    <p:anim calcmode="lin" valueType="num">
                                      <p:cBhvr>
                                        <p:cTn id="96" dur="500" fill="hold"/>
                                        <p:tgtEl>
                                          <p:spTgt spid="3">
                                            <p:txEl>
                                              <p:pRg st="12" end="12"/>
                                            </p:txEl>
                                          </p:spTgt>
                                        </p:tgtEl>
                                        <p:attrNameLst>
                                          <p:attrName>ppt_h</p:attrName>
                                        </p:attrNameLst>
                                      </p:cBhvr>
                                      <p:tavLst>
                                        <p:tav tm="0">
                                          <p:val>
                                            <p:fltVal val="0"/>
                                          </p:val>
                                        </p:tav>
                                        <p:tav tm="100000">
                                          <p:val>
                                            <p:strVal val="#ppt_h"/>
                                          </p:val>
                                        </p:tav>
                                      </p:tavLst>
                                    </p:anim>
                                    <p:animEffect transition="in" filter="fade">
                                      <p:cBhvr>
                                        <p:cTn id="97" dur="500"/>
                                        <p:tgtEl>
                                          <p:spTgt spid="3">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NewsPrint">
  <a:themeElements>
    <a:clrScheme name="Aerodynamika">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ív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ív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2633</TotalTime>
  <Words>2592</Words>
  <Application>Microsoft Office PowerPoint</Application>
  <PresentationFormat>Prezentácia na obrazovke (4:3)</PresentationFormat>
  <Paragraphs>184</Paragraphs>
  <Slides>14</Slides>
  <Notes>14</Notes>
  <HiddenSlides>0</HiddenSlides>
  <MMClips>0</MMClips>
  <ScaleCrop>false</ScaleCrop>
  <HeadingPairs>
    <vt:vector size="6" baseType="variant">
      <vt:variant>
        <vt:lpstr>Použité písma</vt:lpstr>
      </vt:variant>
      <vt:variant>
        <vt:i4>5</vt:i4>
      </vt:variant>
      <vt:variant>
        <vt:lpstr>Motív</vt:lpstr>
      </vt:variant>
      <vt:variant>
        <vt:i4>1</vt:i4>
      </vt:variant>
      <vt:variant>
        <vt:lpstr>Nadpisy snímok</vt:lpstr>
      </vt:variant>
      <vt:variant>
        <vt:i4>14</vt:i4>
      </vt:variant>
    </vt:vector>
  </HeadingPairs>
  <TitlesOfParts>
    <vt:vector size="20" baseType="lpstr">
      <vt:lpstr>Arial</vt:lpstr>
      <vt:lpstr>Calibri</vt:lpstr>
      <vt:lpstr>Impact</vt:lpstr>
      <vt:lpstr>Sakkal Majalla</vt:lpstr>
      <vt:lpstr>Times New Roman</vt:lpstr>
      <vt:lpstr>NewsPrint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Prezentácia programu PowerPoint</dc:title>
  <dc:creator>Huslica Kamil</dc:creator>
  <cp:lastModifiedBy>Chládok Ján</cp:lastModifiedBy>
  <cp:revision>288</cp:revision>
  <cp:lastPrinted>2017-11-02T09:26:06Z</cp:lastPrinted>
  <dcterms:created xsi:type="dcterms:W3CDTF">2016-11-30T12:39:40Z</dcterms:created>
  <dcterms:modified xsi:type="dcterms:W3CDTF">2020-06-23T11:14:48Z</dcterms:modified>
</cp:coreProperties>
</file>