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7" r:id="rId5"/>
    <p:sldId id="272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98" r:id="rId14"/>
    <p:sldId id="285" r:id="rId15"/>
    <p:sldId id="286" r:id="rId16"/>
    <p:sldId id="269" r:id="rId17"/>
    <p:sldId id="291" r:id="rId18"/>
    <p:sldId id="287" r:id="rId19"/>
    <p:sldId id="288" r:id="rId20"/>
    <p:sldId id="289" r:id="rId21"/>
    <p:sldId id="290" r:id="rId22"/>
    <p:sldId id="292" r:id="rId23"/>
    <p:sldId id="294" r:id="rId24"/>
    <p:sldId id="295" r:id="rId25"/>
    <p:sldId id="296" r:id="rId26"/>
    <p:sldId id="297" r:id="rId27"/>
    <p:sldId id="299" r:id="rId28"/>
    <p:sldId id="300" r:id="rId29"/>
    <p:sldId id="301" r:id="rId30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66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280" autoAdjust="0"/>
  </p:normalViewPr>
  <p:slideViewPr>
    <p:cSldViewPr>
      <p:cViewPr varScale="1">
        <p:scale>
          <a:sx n="72" d="100"/>
          <a:sy n="72" d="100"/>
        </p:scale>
        <p:origin x="54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F372-0813-49B3-8FA8-A29AFF001998}" type="slidenum">
              <a:rPr lang="sk-SK" altLang="sk-SK"/>
              <a:pPr/>
              <a:t>18</a:t>
            </a:fld>
            <a:endParaRPr lang="sk-SK" altLang="sk-SK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8875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smtClean="0"/>
              <a:t>Kliknutím upravte štýl predlohy podnadpisov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 smtClean="0"/>
              <a:t>Upravte štýly predlohy textu</a:t>
            </a:r>
            <a:endParaRPr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Upraviť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10129190" cy="32004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sk" dirty="0" smtClean="0">
                <a:solidFill>
                  <a:srgbClr val="0070C0"/>
                </a:solidFill>
              </a:rPr>
              <a:t>Aktuálne problémy a možnosti veterinárneho zabezpečenia v chovoch rýb na Slovensku</a:t>
            </a:r>
            <a:endParaRPr lang="sk" dirty="0">
              <a:solidFill>
                <a:srgbClr val="0070C0"/>
              </a:solidFill>
            </a:endParaRPr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sk" dirty="0" smtClean="0"/>
              <a:t>MVDr. Juraj Příhoda, CSc.</a:t>
            </a:r>
            <a:endParaRPr lang="sk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4061" y="5805264"/>
            <a:ext cx="8458200" cy="38593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Register chovateľa podľa nariadenia vlády č. 504/2004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476672"/>
            <a:ext cx="8891892" cy="47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Registrácia veterinárnych liečiv pre ryby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79612" y="1600200"/>
            <a:ext cx="8229600" cy="4925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V súčasnosti sú registrované v SR:</a:t>
            </a:r>
          </a:p>
          <a:p>
            <a:pPr lvl="1"/>
            <a:r>
              <a:rPr lang="sk-SK" sz="2400" dirty="0"/>
              <a:t>AQUAFLOR</a:t>
            </a:r>
          </a:p>
          <a:p>
            <a:pPr lvl="1"/>
            <a:r>
              <a:rPr lang="sk-SK" sz="2400" dirty="0"/>
              <a:t>RUPIN SPECIAL </a:t>
            </a:r>
            <a:r>
              <a:rPr lang="sk-SK" sz="2400" dirty="0" err="1"/>
              <a:t>granulát</a:t>
            </a:r>
            <a:endParaRPr lang="sk-SK" sz="2400" dirty="0"/>
          </a:p>
          <a:p>
            <a:pPr lvl="1"/>
            <a:r>
              <a:rPr lang="sk-SK" sz="2400" dirty="0" err="1"/>
              <a:t>Tribrisen</a:t>
            </a:r>
            <a:r>
              <a:rPr lang="sk-SK" sz="2400" dirty="0"/>
              <a:t> </a:t>
            </a:r>
            <a:r>
              <a:rPr lang="sk-SK" sz="2400" dirty="0" smtClean="0"/>
              <a:t>bol </a:t>
            </a:r>
            <a:r>
              <a:rPr lang="sk-SK" sz="2400" dirty="0"/>
              <a:t>stiahnutý z trhu</a:t>
            </a:r>
          </a:p>
          <a:p>
            <a:pPr lvl="1"/>
            <a:r>
              <a:rPr lang="sk-SK" sz="2400" dirty="0" smtClean="0"/>
              <a:t>NEOPRIDIMET </a:t>
            </a:r>
            <a:r>
              <a:rPr lang="sk-SK" sz="2400" dirty="0"/>
              <a:t>Oral  </a:t>
            </a:r>
            <a:r>
              <a:rPr lang="sk-SK" sz="2400" dirty="0" smtClean="0"/>
              <a:t> mimoriadny dovoz (</a:t>
            </a:r>
            <a:r>
              <a:rPr lang="sk-SK" sz="2400" dirty="0" err="1" smtClean="0"/>
              <a:t>Premix</a:t>
            </a:r>
            <a:r>
              <a:rPr lang="sk-SK" sz="2400" dirty="0" smtClean="0"/>
              <a:t> </a:t>
            </a:r>
            <a:r>
              <a:rPr lang="sk-SK" sz="2400" dirty="0"/>
              <a:t>pre medikované krmivo pre ošípané a lososovité ryby)</a:t>
            </a:r>
          </a:p>
          <a:p>
            <a:r>
              <a:rPr lang="sk-SK" sz="2800" dirty="0"/>
              <a:t> </a:t>
            </a:r>
            <a:r>
              <a:rPr lang="sk-SK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Veterinárny liek nemôže byť umiestnený na trh bez toho, aby bolo vydané rozhodnutie o jeho registrácii alebo bez toho aby ÚŠKVBL povolil mimoriadny dovoz veterinárneho lieku  </a:t>
            </a:r>
            <a:endParaRPr lang="sk-SK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15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725" y="404813"/>
            <a:ext cx="8229600" cy="647923"/>
          </a:xfrm>
        </p:spPr>
        <p:txBody>
          <a:bodyPr/>
          <a:lstStyle/>
          <a:p>
            <a:pPr eaLnBrk="1" hangingPunct="1">
              <a:defRPr/>
            </a:pPr>
            <a:r>
              <a:rPr lang="sk-SK" sz="4000" b="1" dirty="0" err="1"/>
              <a:t>Medikované</a:t>
            </a:r>
            <a:r>
              <a:rPr lang="sk-SK" sz="4000" b="1" dirty="0"/>
              <a:t> krmivá pre </a:t>
            </a:r>
            <a:r>
              <a:rPr lang="sk-SK" sz="4000" b="1" dirty="0" smtClean="0"/>
              <a:t>pstruhy</a:t>
            </a:r>
            <a:endParaRPr lang="sk-SK" sz="4000" b="1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2" y="1340769"/>
            <a:ext cx="4038600" cy="479015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2000" b="1" u="sng" dirty="0" err="1"/>
              <a:t>Aquavet</a:t>
            </a:r>
            <a:r>
              <a:rPr lang="sk-SK" sz="2000" b="1" u="sng" dirty="0"/>
              <a:t> S/T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b="1" dirty="0"/>
              <a:t>1 ,1mm </a:t>
            </a:r>
            <a:r>
              <a:rPr lang="sk-SK" sz="1800" b="1" dirty="0" err="1"/>
              <a:t>pelety</a:t>
            </a:r>
            <a:r>
              <a:rPr lang="sk-SK" sz="1800" b="1" dirty="0"/>
              <a:t>:</a:t>
            </a:r>
            <a:endParaRPr lang="sk-SK" sz="18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0,208% Neopridimet 72%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b="1" dirty="0"/>
              <a:t>1 ,5 mm </a:t>
            </a:r>
            <a:r>
              <a:rPr lang="sk-SK" sz="1800" b="1" dirty="0" err="1"/>
              <a:t>pelety</a:t>
            </a:r>
            <a:r>
              <a:rPr lang="sk-SK" sz="1800" b="1" dirty="0"/>
              <a:t>:</a:t>
            </a:r>
            <a:endParaRPr lang="sk-SK" sz="18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0,417% Neopridimet 72%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b="1" i="1" dirty="0"/>
              <a:t>Doporučené dávkovanie:</a:t>
            </a:r>
            <a:endParaRPr lang="sk-SK" sz="18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1,1 -2,0% hm. obsádky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1,5 - 1,0% hm. obsádky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po dobu 5 dní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b="1" dirty="0"/>
              <a:t>2 - 3 - 4,5 - 6 mm </a:t>
            </a:r>
            <a:r>
              <a:rPr lang="sk-SK" sz="1800" b="1" dirty="0" err="1"/>
              <a:t>pelety</a:t>
            </a:r>
            <a:r>
              <a:rPr lang="sk-SK" sz="1800" b="1" dirty="0"/>
              <a:t>:</a:t>
            </a:r>
            <a:endParaRPr lang="sk-SK" sz="18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0,833%</a:t>
            </a:r>
            <a:r>
              <a:rPr lang="sk-SK" dirty="0"/>
              <a:t> </a:t>
            </a:r>
            <a:r>
              <a:rPr lang="sk-SK" sz="1800" dirty="0"/>
              <a:t>Neopridimet 72%</a:t>
            </a:r>
            <a:endParaRPr lang="sk-SK" b="1" i="1" dirty="0" smtClean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b="1" i="1" dirty="0"/>
              <a:t>Doporučené dávkovanie:</a:t>
            </a:r>
            <a:endParaRPr lang="sk-SK" sz="18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0,5% hm. obsádky po dobu 5 dní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600" b="1" dirty="0"/>
              <a:t>Ochranná doba prípravku:</a:t>
            </a:r>
            <a:endParaRPr lang="sk-SK" sz="16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600" dirty="0"/>
              <a:t>500 denných stupňov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2000" b="1" u="sng" dirty="0" err="1"/>
              <a:t>Aquavet</a:t>
            </a:r>
            <a:r>
              <a:rPr lang="sk-SK" sz="2000" b="1" u="sng" dirty="0"/>
              <a:t> FF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b="1" dirty="0"/>
              <a:t>1-1,3 - 1,5 mm </a:t>
            </a:r>
            <a:r>
              <a:rPr lang="sk-SK" sz="1800" b="1" dirty="0" err="1"/>
              <a:t>pelety</a:t>
            </a:r>
            <a:r>
              <a:rPr lang="sk-SK" sz="1800" b="1" dirty="0"/>
              <a:t>: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0,20% % AQUAFLOR® 50%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(0,10 %</a:t>
            </a:r>
            <a:r>
              <a:rPr lang="sk-SK" sz="1800" dirty="0" err="1"/>
              <a:t>Florphenicol</a:t>
            </a:r>
            <a:r>
              <a:rPr lang="sk-SK" sz="1800" dirty="0"/>
              <a:t>)</a:t>
            </a:r>
            <a:endParaRPr lang="sk-SK" sz="1800" b="1" i="1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b="1" i="1" dirty="0"/>
              <a:t>Doporučené dávkovanie:</a:t>
            </a:r>
            <a:endParaRPr lang="sk-SK" sz="18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1,0% hm. obsádky po dobu 10 dní</a:t>
            </a:r>
            <a:endParaRPr lang="sk-SK" sz="1800" b="1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b="1" dirty="0"/>
              <a:t>2 - 3 - 4,5 - 6 mm </a:t>
            </a:r>
            <a:r>
              <a:rPr lang="sk-SK" sz="1800" b="1" dirty="0" err="1"/>
              <a:t>pelety</a:t>
            </a:r>
            <a:r>
              <a:rPr lang="sk-SK" sz="1800" b="1" dirty="0"/>
              <a:t>: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0,40% % AQUAFLOR® 50%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(0,20 %</a:t>
            </a:r>
            <a:r>
              <a:rPr lang="sk-SK" sz="1800" dirty="0" err="1"/>
              <a:t>Florphenicol</a:t>
            </a:r>
            <a:r>
              <a:rPr lang="sk-SK" sz="1800" dirty="0"/>
              <a:t>)</a:t>
            </a:r>
            <a:endParaRPr lang="sk-SK" sz="1800" b="1" i="1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b="1" i="1" dirty="0"/>
              <a:t>Doporučené dávkovanie:</a:t>
            </a:r>
            <a:endParaRPr lang="sk-SK" sz="18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0,5% hm. obsádky po dobu 10dní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b="1" dirty="0"/>
              <a:t>Ochranná doba prípravku:</a:t>
            </a:r>
            <a:endParaRPr lang="sk-SK" sz="18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sk-SK" sz="1800" dirty="0"/>
              <a:t>500 denných stupňov</a:t>
            </a:r>
          </a:p>
        </p:txBody>
      </p:sp>
    </p:spTree>
    <p:extLst>
      <p:ext uri="{BB962C8B-B14F-4D97-AF65-F5344CB8AC3E}">
        <p14:creationId xmlns:p14="http://schemas.microsoft.com/office/powerpoint/2010/main" val="2559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0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0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0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0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0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0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70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0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7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7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7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7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7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7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70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70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70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70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70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70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70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0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 build="p"/>
      <p:bldP spid="8704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RUPIN SPECIAL </a:t>
            </a:r>
            <a:r>
              <a:rPr lang="sk-SK" dirty="0" err="1">
                <a:solidFill>
                  <a:schemeClr val="bg2">
                    <a:lumMod val="50000"/>
                  </a:schemeClr>
                </a:solidFill>
              </a:rPr>
              <a:t>gran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. ad </a:t>
            </a:r>
            <a:r>
              <a:rPr lang="sk-SK" dirty="0" err="1">
                <a:solidFill>
                  <a:schemeClr val="bg2">
                    <a:lumMod val="50000"/>
                  </a:schemeClr>
                </a:solidFill>
              </a:rPr>
              <a:t>us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sk-SK" dirty="0" err="1">
                <a:solidFill>
                  <a:schemeClr val="bg2">
                    <a:lumMod val="50000"/>
                  </a:schemeClr>
                </a:solidFill>
              </a:rPr>
              <a:t>vet</a:t>
            </a:r>
            <a:r>
              <a:rPr lang="sk-SK" dirty="0"/>
              <a:t>.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1293813" y="1524000"/>
            <a:ext cx="9601200" cy="4353272"/>
          </a:xfrm>
        </p:spPr>
        <p:txBody>
          <a:bodyPr>
            <a:normAutofit fontScale="70000" lnSpcReduction="20000"/>
          </a:bodyPr>
          <a:lstStyle/>
          <a:p>
            <a:endParaRPr lang="sk-SK" dirty="0"/>
          </a:p>
          <a:p>
            <a:pPr marL="0" indent="0">
              <a:buNone/>
            </a:pPr>
            <a:r>
              <a:rPr lang="sk-SK" sz="2900" dirty="0" smtClean="0">
                <a:solidFill>
                  <a:srgbClr val="00B0F0"/>
                </a:solidFill>
              </a:rPr>
              <a:t>Zloženie </a:t>
            </a:r>
            <a:r>
              <a:rPr lang="sk-SK" sz="2900" dirty="0">
                <a:solidFill>
                  <a:srgbClr val="00B0F0"/>
                </a:solidFill>
              </a:rPr>
              <a:t>kvalitatívne a kvantitatívne</a:t>
            </a:r>
          </a:p>
          <a:p>
            <a:r>
              <a:rPr lang="sk-SK" b="1" dirty="0" err="1"/>
              <a:t>Oxytetracyclini</a:t>
            </a:r>
            <a:r>
              <a:rPr lang="sk-SK" b="1" dirty="0"/>
              <a:t> </a:t>
            </a:r>
            <a:r>
              <a:rPr lang="sk-SK" b="1" dirty="0" err="1"/>
              <a:t>hydrochloridum</a:t>
            </a:r>
            <a:r>
              <a:rPr lang="sk-SK" b="1" dirty="0"/>
              <a:t> </a:t>
            </a:r>
            <a:r>
              <a:rPr lang="sk-SK" dirty="0"/>
              <a:t>5 g/kg </a:t>
            </a:r>
            <a:endParaRPr lang="sk-SK" dirty="0" smtClean="0"/>
          </a:p>
          <a:p>
            <a:r>
              <a:rPr lang="sk-SK" b="1" dirty="0" err="1" smtClean="0"/>
              <a:t>Retinoli</a:t>
            </a:r>
            <a:r>
              <a:rPr lang="sk-SK" b="1" dirty="0" smtClean="0"/>
              <a:t> </a:t>
            </a:r>
            <a:r>
              <a:rPr lang="sk-SK" b="1" dirty="0" err="1"/>
              <a:t>acetas</a:t>
            </a:r>
            <a:r>
              <a:rPr lang="sk-SK" b="1" dirty="0"/>
              <a:t> </a:t>
            </a:r>
            <a:r>
              <a:rPr lang="sk-SK" dirty="0"/>
              <a:t>50 tis. IU </a:t>
            </a:r>
            <a:r>
              <a:rPr lang="sk-SK" dirty="0" smtClean="0"/>
              <a:t>(=</a:t>
            </a:r>
            <a:r>
              <a:rPr lang="sk-SK" dirty="0" err="1" smtClean="0"/>
              <a:t>vitamin</a:t>
            </a:r>
            <a:r>
              <a:rPr lang="sk-SK" dirty="0" smtClean="0"/>
              <a:t> </a:t>
            </a:r>
            <a:r>
              <a:rPr lang="sk-SK" dirty="0"/>
              <a:t>A1. Hrá významnú úlohu pri raste organizmu a je nevyhnutný  pre normálnu funkciu zraku, slizníc a kože.)</a:t>
            </a:r>
          </a:p>
          <a:p>
            <a:r>
              <a:rPr lang="sk-SK" b="1" dirty="0" err="1"/>
              <a:t>Colecalciferolum</a:t>
            </a:r>
            <a:r>
              <a:rPr lang="sk-SK" dirty="0"/>
              <a:t> 25 tis. IU (=Vitamín D3 sa zúčastňuje regulácie metabolizmu vápniku a fosforu. Má potenciál regulovať - priamo či nepriamo - viac ako 200 rôznych génov zodpovedných za mnohé biologické procesy organizmu. Posilňuje imunitný systém) </a:t>
            </a:r>
          </a:p>
          <a:p>
            <a:pPr>
              <a:spcBef>
                <a:spcPts val="600"/>
              </a:spcBef>
            </a:pPr>
            <a:r>
              <a:rPr lang="sk-SK" b="1" dirty="0" err="1"/>
              <a:t>Saccharinum</a:t>
            </a:r>
            <a:r>
              <a:rPr lang="sk-SK" b="1" dirty="0"/>
              <a:t> </a:t>
            </a:r>
            <a:r>
              <a:rPr lang="sk-SK" dirty="0"/>
              <a:t>50 mg/kg (=</a:t>
            </a:r>
            <a:r>
              <a:rPr lang="sk-SK" dirty="0" err="1"/>
              <a:t>schutňovadlo</a:t>
            </a:r>
            <a:r>
              <a:rPr lang="sk-SK" dirty="0"/>
              <a:t>)</a:t>
            </a:r>
          </a:p>
          <a:p>
            <a:r>
              <a:rPr lang="sk-SK" b="1" dirty="0" err="1"/>
              <a:t>Anisi</a:t>
            </a:r>
            <a:r>
              <a:rPr lang="sk-SK" b="1" dirty="0"/>
              <a:t> </a:t>
            </a:r>
            <a:r>
              <a:rPr lang="sk-SK" b="1" dirty="0" err="1"/>
              <a:t>etheroleum</a:t>
            </a:r>
            <a:r>
              <a:rPr lang="sk-SK" b="1" dirty="0"/>
              <a:t> </a:t>
            </a:r>
            <a:r>
              <a:rPr lang="sk-SK" dirty="0"/>
              <a:t>400 mg/kg (=</a:t>
            </a:r>
            <a:r>
              <a:rPr lang="sk-SK" dirty="0" err="1"/>
              <a:t>schutňovadlo</a:t>
            </a:r>
            <a:r>
              <a:rPr lang="sk-SK" dirty="0"/>
              <a:t>)</a:t>
            </a:r>
          </a:p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Pomocné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látky: kyselina citrónová, dextrín, škrob zemiakový, lepok jedlý, arabská guma, </a:t>
            </a:r>
            <a:r>
              <a:rPr lang="sk-SK" dirty="0" err="1">
                <a:solidFill>
                  <a:schemeClr val="bg2">
                    <a:lumMod val="50000"/>
                  </a:schemeClr>
                </a:solidFill>
              </a:rPr>
              <a:t>salol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k-SK" dirty="0" err="1">
                <a:solidFill>
                  <a:schemeClr val="bg2">
                    <a:lumMod val="50000"/>
                  </a:schemeClr>
                </a:solidFill>
              </a:rPr>
              <a:t>ethanol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, sójová múčka, pšeničná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múka</a:t>
            </a:r>
          </a:p>
          <a:p>
            <a:pPr marL="0" indent="0">
              <a:buNone/>
            </a:pPr>
            <a:r>
              <a:rPr lang="sk-SK" sz="3400" dirty="0" smtClean="0">
                <a:solidFill>
                  <a:srgbClr val="00B0F0"/>
                </a:solidFill>
              </a:rPr>
              <a:t>Ochranná doba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sk-SK" sz="2600" dirty="0" smtClean="0"/>
              <a:t>Mäso </a:t>
            </a:r>
            <a:r>
              <a:rPr lang="sk-SK" sz="2600" dirty="0"/>
              <a:t>rýb 378 denných stupňov (°d)</a:t>
            </a:r>
            <a:endParaRPr lang="sk-SK" sz="2600" dirty="0">
              <a:solidFill>
                <a:schemeClr val="bg2">
                  <a:lumMod val="50000"/>
                </a:schemeClr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>
                <a:solidFill>
                  <a:srgbClr val="0070C0"/>
                </a:solidFill>
              </a:rPr>
              <a:t>Dávkovanie a spôsob podávania RUPIN SPECIAL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413892" y="1509001"/>
            <a:ext cx="9793088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</a:pPr>
            <a:r>
              <a:rPr lang="sk-SK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Obecná dávka je 15 g na kg ž. hm. obsádky v čase aplikácie na jedno kŕmenie. Opakuje sa max. 4krát s intervalom 3 dní, pri trvalej teplote vody nad 20 °C vždy v dvojdennom  intervale.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3471205"/>
            <a:ext cx="9793088" cy="10379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1415384" y="4599206"/>
            <a:ext cx="9791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Mäso ošetrených rýb sa nesmie konzumovať po </a:t>
            </a:r>
            <a:r>
              <a:rPr lang="sk-SK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dobu 378 </a:t>
            </a:r>
            <a:r>
              <a:rPr lang="sk-SK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denných stupňov (°d) od ukončenia aplikácie medikovanej kŕmnej zmesi RUPIN SPECIAL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7421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pri objednávke MKZ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Veterinárny lekár na základe diagnózy predpíše recept</a:t>
            </a:r>
          </a:p>
          <a:p>
            <a:r>
              <a:rPr lang="sk-SK" dirty="0" smtClean="0"/>
              <a:t>Chovateľ na základe </a:t>
            </a:r>
            <a:r>
              <a:rPr lang="sk-SK" dirty="0" err="1" smtClean="0"/>
              <a:t>Rp</a:t>
            </a:r>
            <a:r>
              <a:rPr lang="sk-SK" dirty="0" smtClean="0"/>
              <a:t> objedná MKZ u distribútora</a:t>
            </a:r>
          </a:p>
          <a:p>
            <a:r>
              <a:rPr lang="sk-SK" dirty="0" smtClean="0"/>
              <a:t>Distribútor pri dodaní dodá podpísaný </a:t>
            </a:r>
            <a:r>
              <a:rPr lang="sk-SK" dirty="0" err="1" smtClean="0"/>
              <a:t>Rp</a:t>
            </a:r>
            <a:r>
              <a:rPr lang="sk-SK" dirty="0" smtClean="0"/>
              <a:t>:</a:t>
            </a:r>
          </a:p>
          <a:p>
            <a:pPr lvl="1"/>
            <a:r>
              <a:rPr lang="sk-SK" sz="2400" dirty="0"/>
              <a:t>1x si ponechá</a:t>
            </a:r>
          </a:p>
          <a:p>
            <a:pPr lvl="1"/>
            <a:r>
              <a:rPr lang="sk-SK" sz="2400" dirty="0"/>
              <a:t>1x odošle ošetrujúcemu veterinárnemu lekárovi</a:t>
            </a:r>
          </a:p>
          <a:p>
            <a:pPr lvl="1"/>
            <a:r>
              <a:rPr lang="sk-SK" sz="2400" dirty="0"/>
              <a:t>2x dodá chovateľovi, ktorý 1 kópiu dodá na RVPS</a:t>
            </a:r>
          </a:p>
        </p:txBody>
      </p:sp>
    </p:spTree>
    <p:extLst>
      <p:ext uri="{BB962C8B-B14F-4D97-AF65-F5344CB8AC3E}">
        <p14:creationId xmlns:p14="http://schemas.microsoft.com/office/powerpoint/2010/main" val="8271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dirty="0" smtClean="0"/>
              <a:t>Prax podávania MKZ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</a:rPr>
              <a:t>Pri ochorení </a:t>
            </a:r>
          </a:p>
          <a:p>
            <a:pPr lvl="1" eaLnBrk="1" hangingPunct="1">
              <a:defRPr/>
            </a:pPr>
            <a:r>
              <a:rPr lang="sk-SK" sz="2800" dirty="0" smtClean="0">
                <a:solidFill>
                  <a:schemeClr val="accent1">
                    <a:lumMod val="75000"/>
                  </a:schemeClr>
                </a:solidFill>
              </a:rPr>
              <a:t>Citlivosť na antibiotiká – 5 dní</a:t>
            </a:r>
          </a:p>
          <a:p>
            <a:pPr lvl="1" eaLnBrk="1" hangingPunct="1">
              <a:defRPr/>
            </a:pPr>
            <a:r>
              <a:rPr lang="sk-SK" sz="2800" dirty="0" smtClean="0">
                <a:solidFill>
                  <a:schemeClr val="accent1">
                    <a:lumMod val="75000"/>
                  </a:schemeClr>
                </a:solidFill>
              </a:rPr>
              <a:t>Dodávka MKZ – min. 3 dni</a:t>
            </a:r>
          </a:p>
          <a:p>
            <a:pPr eaLnBrk="1" hangingPunct="1">
              <a:defRPr/>
            </a:pPr>
            <a:r>
              <a:rPr lang="sk-SK" sz="3200" dirty="0" smtClean="0">
                <a:solidFill>
                  <a:srgbClr val="C00000"/>
                </a:solidFill>
              </a:rPr>
              <a:t>Nákup do zásoby</a:t>
            </a:r>
          </a:p>
          <a:p>
            <a:pPr lvl="1" eaLnBrk="1" hangingPunct="1">
              <a:defRPr/>
            </a:pPr>
            <a:r>
              <a:rPr lang="sk-SK" sz="2800" dirty="0" smtClean="0">
                <a:solidFill>
                  <a:srgbClr val="FF0066"/>
                </a:solidFill>
              </a:rPr>
              <a:t>Koľko?</a:t>
            </a:r>
          </a:p>
          <a:p>
            <a:pPr lvl="1" eaLnBrk="1" hangingPunct="1">
              <a:defRPr/>
            </a:pPr>
            <a:r>
              <a:rPr lang="sk-SK" sz="2800" dirty="0" smtClean="0">
                <a:solidFill>
                  <a:srgbClr val="FF0066"/>
                </a:solidFill>
              </a:rPr>
              <a:t>Doba </a:t>
            </a:r>
            <a:r>
              <a:rPr lang="sk-SK" sz="2800" dirty="0" err="1" smtClean="0">
                <a:solidFill>
                  <a:srgbClr val="FF0066"/>
                </a:solidFill>
              </a:rPr>
              <a:t>expirácie</a:t>
            </a:r>
            <a:endParaRPr lang="sk-SK" sz="2800" dirty="0" smtClean="0">
              <a:solidFill>
                <a:srgbClr val="FF0066"/>
              </a:solidFill>
            </a:endParaRPr>
          </a:p>
          <a:p>
            <a:pPr eaLnBrk="1" hangingPunct="1">
              <a:defRPr/>
            </a:pPr>
            <a:endParaRPr lang="sk-SK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Rub a líc liečby antibiotikami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Chovateľ reaguje len vtedy, keď sa onemocnenie skutočne prejaví.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Nevyžaduje náklady, pokiaľ je riziko onemocnenie nízke a pokiaľ onemocnenie neprepukne.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Liečba antibiotikami je obyčajne vysoko účinná v likvidácii prepuknutého onemocnenia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sk-SK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02034" y="1676401"/>
            <a:ext cx="5292977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k-SK" dirty="0">
                <a:solidFill>
                  <a:srgbClr val="C00000"/>
                </a:solidFill>
              </a:rPr>
              <a:t>Pokiaľ chovateľ reaguje príliš pomaly, úhyn môže byť vysoký.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dirty="0">
                <a:solidFill>
                  <a:srgbClr val="C00000"/>
                </a:solidFill>
              </a:rPr>
              <a:t>Apetít a rast bude nižší počas a po infekcii – ekonomické straty spôsobené pomalším rastom môžu byť pomerne vysoké.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dirty="0">
                <a:solidFill>
                  <a:srgbClr val="C00000"/>
                </a:solidFill>
              </a:rPr>
              <a:t>Spoločnosť kritizuje použitie príliš vysokých dávok antibiotík kvôli vývoju rezistentných druhov a preto že konzument nechce mať v rybách žiadne </a:t>
            </a:r>
            <a:r>
              <a:rPr lang="sk-SK" dirty="0" smtClean="0">
                <a:solidFill>
                  <a:srgbClr val="C00000"/>
                </a:solidFill>
              </a:rPr>
              <a:t>”</a:t>
            </a:r>
            <a:r>
              <a:rPr lang="sk-SK" dirty="0" err="1" smtClean="0">
                <a:solidFill>
                  <a:srgbClr val="C00000"/>
                </a:solidFill>
              </a:rPr>
              <a:t>reziduá</a:t>
            </a:r>
            <a:r>
              <a:rPr lang="sk-SK" dirty="0" smtClean="0">
                <a:solidFill>
                  <a:srgbClr val="C00000"/>
                </a:solidFill>
              </a:rPr>
              <a:t>”.</a:t>
            </a:r>
            <a:endParaRPr lang="sk-SK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dirty="0">
                <a:solidFill>
                  <a:srgbClr val="C00000"/>
                </a:solidFill>
              </a:rPr>
              <a:t>Je nutné dodržiavať ochrannú dobu, takže ryby nemôžu byť dodané na trh bezprostredne po vykonanej liečbe</a:t>
            </a:r>
            <a:r>
              <a:rPr lang="sk-SK" dirty="0">
                <a:solidFill>
                  <a:srgbClr val="FF99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 build="p"/>
      <p:bldP spid="430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1979612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sk-SK" altLang="sk-SK">
                <a:solidFill>
                  <a:schemeClr val="hlink"/>
                </a:solidFill>
              </a:rPr>
              <a:t>Vakcinácia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1979612" y="19050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>
                <a:solidFill>
                  <a:schemeClr val="hlink"/>
                </a:solidFill>
              </a:rPr>
              <a:t>Výhody:</a:t>
            </a:r>
          </a:p>
          <a:p>
            <a:pPr>
              <a:lnSpc>
                <a:spcPct val="90000"/>
              </a:lnSpc>
            </a:pPr>
            <a:r>
              <a:rPr lang="sk-SK" altLang="sk-SK">
                <a:solidFill>
                  <a:schemeClr val="hlink"/>
                </a:solidFill>
              </a:rPr>
              <a:t>prevencia vysokých úhynov.</a:t>
            </a:r>
          </a:p>
          <a:p>
            <a:pPr>
              <a:lnSpc>
                <a:spcPct val="90000"/>
              </a:lnSpc>
            </a:pPr>
            <a:r>
              <a:rPr lang="sk-SK" altLang="sk-SK">
                <a:solidFill>
                  <a:schemeClr val="hlink"/>
                </a:solidFill>
              </a:rPr>
              <a:t>žiadne náklady na (opakovanú) liečbu.</a:t>
            </a:r>
          </a:p>
          <a:p>
            <a:pPr>
              <a:lnSpc>
                <a:spcPct val="90000"/>
              </a:lnSpc>
            </a:pPr>
            <a:r>
              <a:rPr lang="sk-SK" altLang="sk-SK">
                <a:solidFill>
                  <a:schemeClr val="hlink"/>
                </a:solidFill>
              </a:rPr>
              <a:t>bez obmedzenia rastu a konverzie krmiva.</a:t>
            </a:r>
          </a:p>
          <a:p>
            <a:pPr>
              <a:lnSpc>
                <a:spcPct val="90000"/>
              </a:lnSpc>
            </a:pPr>
            <a:r>
              <a:rPr lang="sk-SK" altLang="sk-SK">
                <a:solidFill>
                  <a:schemeClr val="hlink"/>
                </a:solidFill>
              </a:rPr>
              <a:t>bez rezíduí antibiotík</a:t>
            </a:r>
          </a:p>
          <a:p>
            <a:pPr>
              <a:lnSpc>
                <a:spcPct val="90000"/>
              </a:lnSpc>
            </a:pPr>
            <a:r>
              <a:rPr lang="sk-SK" altLang="sk-SK">
                <a:solidFill>
                  <a:schemeClr val="hlink"/>
                </a:solidFill>
              </a:rPr>
              <a:t>žiadna ochranná doba</a:t>
            </a: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6165850" y="1916113"/>
            <a:ext cx="475309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dirty="0">
                <a:solidFill>
                  <a:srgbClr val="FF3131"/>
                </a:solidFill>
              </a:rPr>
              <a:t>Nevýhody:</a:t>
            </a:r>
          </a:p>
          <a:p>
            <a:pPr>
              <a:lnSpc>
                <a:spcPct val="90000"/>
              </a:lnSpc>
              <a:buClr>
                <a:srgbClr val="FF3131"/>
              </a:buClr>
            </a:pPr>
            <a:r>
              <a:rPr lang="sk-SK" altLang="sk-SK" dirty="0">
                <a:solidFill>
                  <a:srgbClr val="FF3131"/>
                </a:solidFill>
              </a:rPr>
              <a:t>pokiaľ je riziko prepuknutia onemocnenia nízke, jedná sa o zbytočné náklady.</a:t>
            </a:r>
          </a:p>
          <a:p>
            <a:pPr>
              <a:lnSpc>
                <a:spcPct val="90000"/>
              </a:lnSpc>
              <a:buClr>
                <a:srgbClr val="FF3131"/>
              </a:buClr>
            </a:pPr>
            <a:r>
              <a:rPr lang="sk-SK" altLang="sk-SK" dirty="0">
                <a:solidFill>
                  <a:srgbClr val="FF3131"/>
                </a:solidFill>
              </a:rPr>
              <a:t>existuje stále riziko prepuknutia onemocnenia </a:t>
            </a:r>
          </a:p>
          <a:p>
            <a:pPr>
              <a:lnSpc>
                <a:spcPct val="90000"/>
              </a:lnSpc>
            </a:pPr>
            <a:endParaRPr lang="sk-SK" altLang="sk-SK" dirty="0">
              <a:solidFill>
                <a:srgbClr val="FF3131"/>
              </a:solidFill>
            </a:endParaRPr>
          </a:p>
          <a:p>
            <a:pPr>
              <a:lnSpc>
                <a:spcPct val="90000"/>
              </a:lnSpc>
            </a:pPr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18720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7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7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7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7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7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  <p:bldP spid="117768" grpId="0" build="p"/>
      <p:bldP spid="11776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979612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Vakcíny použiteľné v súčasnosti v našich chovoch lososovitých rýb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979612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cs-CZ" sz="3200" dirty="0" err="1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AquaVac</a:t>
            </a:r>
            <a:r>
              <a:rPr lang="cs-CZ" sz="3200" dirty="0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 smtClean="0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ERM</a:t>
            </a:r>
            <a:endParaRPr lang="sk-SK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cs-CZ" sz="3200" dirty="0" err="1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AquaVac</a:t>
            </a:r>
            <a:r>
              <a:rPr lang="cs-CZ" sz="3200" dirty="0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 smtClean="0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RELERA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k-SK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ponorný </a:t>
            </a:r>
            <a:r>
              <a:rPr lang="sk-SK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kúpeľ (</a:t>
            </a:r>
            <a:r>
              <a:rPr lang="sk-SK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imerziu</a:t>
            </a:r>
            <a:r>
              <a:rPr lang="sk-SK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cs-CZ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AquaVac</a:t>
            </a:r>
            <a:r>
              <a:rPr lang="cs-CZ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ERM oral</a:t>
            </a: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sk-SK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 orálne použitie do krmiva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aktivnej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imunizácii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pstruha duhového proti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yersinióze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(ERM –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bakteriálna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hemoragická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septikémia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)-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spôsobená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Yersinia ruckeri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cs-CZ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AquaVac</a:t>
            </a:r>
            <a:r>
              <a:rPr lang="cs-CZ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Furovac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injekčné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použitie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aktivnej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imunizácii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lososovitých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rýb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proti furunkulóze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spôsobenej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Aeromonas salmonicida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sk-SK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" dirty="0" smtClean="0"/>
              <a:t>Obsah prednášky</a:t>
            </a:r>
            <a:endParaRPr lang="sk" dirty="0"/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k" dirty="0" smtClean="0"/>
              <a:t>Úvod</a:t>
            </a:r>
          </a:p>
          <a:p>
            <a:pPr rtl="0"/>
            <a:r>
              <a:rPr lang="sk" dirty="0" smtClean="0"/>
              <a:t>Používané medikované kŕmne zmesi v rybárstve</a:t>
            </a:r>
          </a:p>
          <a:p>
            <a:pPr lvl="1"/>
            <a:r>
              <a:rPr lang="sk" dirty="0" smtClean="0"/>
              <a:t>Biomar Aquavet S/T</a:t>
            </a:r>
          </a:p>
          <a:p>
            <a:pPr lvl="1"/>
            <a:r>
              <a:rPr lang="sk" dirty="0" smtClean="0"/>
              <a:t>Rupin special</a:t>
            </a:r>
          </a:p>
          <a:p>
            <a:pPr rtl="0"/>
            <a:r>
              <a:rPr lang="sk" dirty="0" smtClean="0"/>
              <a:t>Vakcinácia rýb</a:t>
            </a:r>
            <a:endParaRPr lang="sk" dirty="0"/>
          </a:p>
          <a:p>
            <a:pPr rtl="0"/>
            <a:r>
              <a:rPr lang="sk" dirty="0" smtClean="0"/>
              <a:t>Možnosti </a:t>
            </a:r>
            <a:r>
              <a:rPr lang="sk" dirty="0" smtClean="0"/>
              <a:t>ochrany </a:t>
            </a:r>
            <a:r>
              <a:rPr lang="sk" dirty="0" smtClean="0"/>
              <a:t>rýb v recirkulačných systémoch</a:t>
            </a:r>
          </a:p>
          <a:p>
            <a:pPr rtl="0"/>
            <a:r>
              <a:rPr lang="sk" dirty="0" smtClean="0"/>
              <a:t>Použitie baktérii na odbúravanie organickej časti bahna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917700" y="66357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sk-SK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Doživotná ochrana</a:t>
            </a:r>
            <a:r>
              <a:rPr lang="en-GB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sk-SK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základné</a:t>
            </a:r>
            <a:r>
              <a:rPr lang="en-GB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sk-SK" sz="4000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doporučenia</a:t>
            </a:r>
            <a:endParaRPr lang="sk-SK" sz="4000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917700" y="227647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sk-SK" sz="3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vakcinácia kúpeľom</a:t>
            </a:r>
            <a:r>
              <a:rPr lang="en-GB" sz="3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4-5g</a:t>
            </a:r>
            <a:endParaRPr lang="sk-SK" sz="320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sk-SK" sz="3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rev</a:t>
            </a:r>
            <a:r>
              <a:rPr lang="en-GB" sz="3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sk-SK" sz="3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GB" sz="3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cin</a:t>
            </a:r>
            <a:r>
              <a:rPr lang="sk-SK" sz="3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ácia o</a:t>
            </a:r>
            <a:r>
              <a:rPr lang="en-GB" sz="3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4-6 </a:t>
            </a:r>
            <a:r>
              <a:rPr lang="sk-SK" sz="3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mesiacov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sk-SK" sz="28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orálne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sk-SK" sz="28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injekčne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sk-SK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979612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k-SK" sz="40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Revakcinácia</a:t>
            </a:r>
            <a:r>
              <a:rPr lang="de-DE" sz="4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/>
            </a:r>
            <a:br>
              <a:rPr lang="de-DE" sz="4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endParaRPr lang="sk-SK" sz="40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979612" y="1268760"/>
            <a:ext cx="90113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sk-SK" sz="3200" u="sng" dirty="0">
                <a:solidFill>
                  <a:srgbClr val="CC3300"/>
                </a:solidFill>
              </a:rPr>
              <a:t>Prečo potrebujeme </a:t>
            </a:r>
            <a:r>
              <a:rPr lang="sk-SK" sz="3200" u="sng" dirty="0" err="1" smtClean="0">
                <a:solidFill>
                  <a:srgbClr val="CC3300"/>
                </a:solidFill>
              </a:rPr>
              <a:t>revakcináciu</a:t>
            </a:r>
            <a:r>
              <a:rPr lang="sk-SK" sz="3200" u="sng" dirty="0">
                <a:solidFill>
                  <a:srgbClr val="CC3300"/>
                </a:solidFill>
              </a:rPr>
              <a:t>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sk-SK" sz="2800" dirty="0">
                <a:solidFill>
                  <a:srgbClr val="CC3300"/>
                </a:solidFill>
              </a:rPr>
              <a:t>ryby majú relatívne slabú imunitnú odozvu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sk-SK" sz="2800" dirty="0">
                <a:solidFill>
                  <a:srgbClr val="CC3300"/>
                </a:solidFill>
              </a:rPr>
              <a:t>niektoré antigény v rybích patogénoch sú relatívne slabé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sk-SK" sz="2800" dirty="0">
                <a:solidFill>
                  <a:srgbClr val="CC3300"/>
                </a:solidFill>
              </a:rPr>
              <a:t>niektorými antigénmi a metódami je dosahovaná krátka alebo stredné dlhá ochrana (napr. kúpeľom)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r>
              <a:rPr lang="sk-SK" sz="2400" dirty="0">
                <a:solidFill>
                  <a:srgbClr val="CC3300"/>
                </a:solidFill>
              </a:rPr>
              <a:t>vakcinácia mladých a malých rýb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r>
              <a:rPr lang="sk-SK" sz="2400" dirty="0">
                <a:solidFill>
                  <a:srgbClr val="CC3300"/>
                </a:solidFill>
              </a:rPr>
              <a:t>sezónny výskyt ochorení</a:t>
            </a:r>
            <a:endParaRPr lang="de-DE" sz="2400" dirty="0">
              <a:solidFill>
                <a:srgbClr val="CC33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de-DE" sz="2400" dirty="0">
              <a:solidFill>
                <a:srgbClr val="FFFF0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sk-SK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Aby sme zaistili plný efekt, </a:t>
            </a:r>
            <a:r>
              <a:rPr lang="sk-SK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revakcináciu</a:t>
            </a:r>
            <a:r>
              <a:rPr lang="sk-SK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musíme vykonať pokiaľ sú ryby pod vplyvom prvej vakcinácie</a:t>
            </a:r>
            <a:endParaRPr lang="en-US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0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Súčasné problémy vakcinácie</a:t>
            </a:r>
            <a:r>
              <a:rPr lang="sk-SK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sk-SK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3813" y="1340768"/>
            <a:ext cx="9601200" cy="4776936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Dostupnosť vakcín</a:t>
            </a:r>
          </a:p>
          <a:p>
            <a:pPr lvl="1">
              <a:lnSpc>
                <a:spcPct val="100000"/>
              </a:lnSpc>
            </a:pPr>
            <a:r>
              <a:rPr lang="sk-SK" dirty="0" smtClean="0">
                <a:solidFill>
                  <a:srgbClr val="002060"/>
                </a:solidFill>
              </a:rPr>
              <a:t>MSD požaduje objednávku pre Česko a Slovensko 100 litrov ročne</a:t>
            </a:r>
          </a:p>
          <a:p>
            <a:pPr lvl="1">
              <a:lnSpc>
                <a:spcPct val="100000"/>
              </a:lnSpc>
            </a:pPr>
            <a:r>
              <a:rPr lang="sk-SK" dirty="0" smtClean="0">
                <a:solidFill>
                  <a:srgbClr val="002060"/>
                </a:solidFill>
              </a:rPr>
              <a:t>BioMar vyvinul pre orálne použitie AquaVet ERM</a:t>
            </a:r>
          </a:p>
          <a:p>
            <a:pPr lvl="2">
              <a:lnSpc>
                <a:spcPct val="100000"/>
              </a:lnSpc>
            </a:pPr>
            <a:r>
              <a:rPr lang="sk-SK" dirty="0" smtClean="0">
                <a:solidFill>
                  <a:srgbClr val="002060"/>
                </a:solidFill>
              </a:rPr>
              <a:t>Doba exspirácie 15 dní</a:t>
            </a:r>
          </a:p>
          <a:p>
            <a:pPr lvl="2">
              <a:lnSpc>
                <a:spcPct val="100000"/>
              </a:lnSpc>
            </a:pPr>
            <a:r>
              <a:rPr lang="sk-SK" dirty="0" smtClean="0">
                <a:solidFill>
                  <a:srgbClr val="002060"/>
                </a:solidFill>
              </a:rPr>
              <a:t>Najmenšia dávka granulácie je 300 kg</a:t>
            </a:r>
          </a:p>
          <a:p>
            <a:pPr lvl="2">
              <a:lnSpc>
                <a:spcPct val="100000"/>
              </a:lnSpc>
            </a:pPr>
            <a:r>
              <a:rPr lang="sk-SK" dirty="0" smtClean="0">
                <a:solidFill>
                  <a:srgbClr val="002060"/>
                </a:solidFill>
              </a:rPr>
              <a:t>Dávkovanie je 5 dní AquaVet – 5 dní pauza – 5 dní AquaVet</a:t>
            </a:r>
          </a:p>
          <a:p>
            <a:pPr lvl="1">
              <a:lnSpc>
                <a:spcPct val="100000"/>
              </a:lnSpc>
            </a:pPr>
            <a:r>
              <a:rPr lang="en-GB" altLang="sk-SK" dirty="0" err="1">
                <a:solidFill>
                  <a:srgbClr val="002060"/>
                </a:solidFill>
              </a:rPr>
              <a:t>Dr.</a:t>
            </a:r>
            <a:r>
              <a:rPr lang="en-GB" altLang="sk-SK" dirty="0">
                <a:solidFill>
                  <a:srgbClr val="002060"/>
                </a:solidFill>
              </a:rPr>
              <a:t> C. </a:t>
            </a:r>
            <a:r>
              <a:rPr lang="en-GB" altLang="sk-SK" dirty="0" smtClean="0">
                <a:solidFill>
                  <a:srgbClr val="002060"/>
                </a:solidFill>
              </a:rPr>
              <a:t>Gould</a:t>
            </a:r>
            <a:r>
              <a:rPr lang="sk-SK" altLang="sk-SK" dirty="0" smtClean="0">
                <a:solidFill>
                  <a:srgbClr val="002060"/>
                </a:solidFill>
              </a:rPr>
              <a:t> vývojár a producent vakcín pre MSD</a:t>
            </a:r>
          </a:p>
          <a:p>
            <a:pPr lvl="2">
              <a:lnSpc>
                <a:spcPct val="100000"/>
              </a:lnSpc>
            </a:pPr>
            <a:r>
              <a:rPr lang="sk-SK" altLang="sk-SK" dirty="0" smtClean="0">
                <a:solidFill>
                  <a:srgbClr val="002060"/>
                </a:solidFill>
              </a:rPr>
              <a:t>Vývoj bivalentnej vakcíny na yerziniózu a furunkulózu</a:t>
            </a:r>
          </a:p>
          <a:p>
            <a:pPr lvl="1">
              <a:lnSpc>
                <a:spcPct val="100000"/>
              </a:lnSpc>
            </a:pPr>
            <a:r>
              <a:rPr lang="sk-SK" altLang="sk-SK" dirty="0" smtClean="0">
                <a:solidFill>
                  <a:srgbClr val="002060"/>
                </a:solidFill>
              </a:rPr>
              <a:t>Autovakcína v spolupráci s </a:t>
            </a:r>
            <a:r>
              <a:rPr lang="sk-SK" altLang="sk-SK" dirty="0" err="1" smtClean="0">
                <a:solidFill>
                  <a:srgbClr val="002060"/>
                </a:solidFill>
              </a:rPr>
              <a:t>Farmagal</a:t>
            </a:r>
            <a:r>
              <a:rPr lang="sk-SK" altLang="sk-SK" dirty="0" smtClean="0">
                <a:solidFill>
                  <a:srgbClr val="002060"/>
                </a:solidFill>
              </a:rPr>
              <a:t> Bio Nitra a ŠVPÚ Dolný Kubín a rybárstvo Párnica</a:t>
            </a:r>
          </a:p>
          <a:p>
            <a:pPr lvl="1">
              <a:lnSpc>
                <a:spcPct val="100000"/>
              </a:lnSpc>
            </a:pPr>
            <a:r>
              <a:rPr lang="sk-SK" altLang="sk-SK" dirty="0" smtClean="0">
                <a:solidFill>
                  <a:srgbClr val="002060"/>
                </a:solidFill>
              </a:rPr>
              <a:t>Súčasnosť</a:t>
            </a:r>
          </a:p>
          <a:p>
            <a:pPr lvl="2">
              <a:lnSpc>
                <a:spcPct val="100000"/>
              </a:lnSpc>
            </a:pPr>
            <a:r>
              <a:rPr lang="sk-SK" altLang="sk-SK" dirty="0" smtClean="0">
                <a:solidFill>
                  <a:srgbClr val="002060"/>
                </a:solidFill>
              </a:rPr>
              <a:t>dodal som vakcínu </a:t>
            </a:r>
            <a:r>
              <a:rPr lang="sk-SK" altLang="sk-SK" dirty="0" err="1" smtClean="0">
                <a:solidFill>
                  <a:srgbClr val="002060"/>
                </a:solidFill>
              </a:rPr>
              <a:t>Doc</a:t>
            </a:r>
            <a:r>
              <a:rPr lang="sk-SK" altLang="sk-SK" dirty="0" smtClean="0">
                <a:solidFill>
                  <a:srgbClr val="002060"/>
                </a:solidFill>
              </a:rPr>
              <a:t> MVDr. </a:t>
            </a:r>
            <a:r>
              <a:rPr lang="sk-SK" altLang="sk-SK" dirty="0" err="1" smtClean="0">
                <a:solidFill>
                  <a:srgbClr val="002060"/>
                </a:solidFill>
              </a:rPr>
              <a:t>Palíkovej</a:t>
            </a:r>
            <a:r>
              <a:rPr lang="sk-SK" altLang="sk-SK" dirty="0" smtClean="0">
                <a:solidFill>
                  <a:srgbClr val="002060"/>
                </a:solidFill>
              </a:rPr>
              <a:t> minulý rok a teraz </a:t>
            </a:r>
            <a:r>
              <a:rPr lang="sk-SK" altLang="sk-SK" dirty="0" err="1" smtClean="0">
                <a:solidFill>
                  <a:srgbClr val="002060"/>
                </a:solidFill>
              </a:rPr>
              <a:t>Doc</a:t>
            </a:r>
            <a:r>
              <a:rPr lang="sk-SK" altLang="sk-SK" dirty="0" smtClean="0">
                <a:solidFill>
                  <a:srgbClr val="002060"/>
                </a:solidFill>
              </a:rPr>
              <a:t> MVDr. Modrej na MÚ Brno, katedru rybárstva cez zástupcu MSD v Prahe na overenie v rámci grantov</a:t>
            </a:r>
          </a:p>
          <a:p>
            <a:pPr lvl="2">
              <a:lnSpc>
                <a:spcPct val="100000"/>
              </a:lnSpc>
            </a:pPr>
            <a:r>
              <a:rPr lang="sk-SK" altLang="sk-SK" dirty="0" smtClean="0">
                <a:solidFill>
                  <a:srgbClr val="002060"/>
                </a:solidFill>
              </a:rPr>
              <a:t>Zároveň som riešil aj možnosť dodávok menšieho množstva vakcín</a:t>
            </a:r>
          </a:p>
          <a:p>
            <a:pPr lvl="2">
              <a:lnSpc>
                <a:spcPct val="100000"/>
              </a:lnSpc>
            </a:pPr>
            <a:endParaRPr lang="sk-SK" dirty="0" smtClean="0">
              <a:solidFill>
                <a:srgbClr val="002060"/>
              </a:solidFill>
            </a:endParaRPr>
          </a:p>
          <a:p>
            <a:pPr lvl="2">
              <a:lnSpc>
                <a:spcPct val="100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22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9985174" cy="566192"/>
          </a:xfrm>
        </p:spPr>
        <p:txBody>
          <a:bodyPr>
            <a:normAutofit fontScale="90000"/>
          </a:bodyPr>
          <a:lstStyle/>
          <a:p>
            <a:r>
              <a:rPr lang="sk" dirty="0"/>
              <a:t/>
            </a:r>
            <a:br>
              <a:rPr lang="sk" dirty="0"/>
            </a:br>
            <a:r>
              <a:rPr lang="sk-SK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Možnosti ochrany rýb v </a:t>
            </a:r>
            <a:r>
              <a:rPr lang="sk-SK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recirkulačných</a:t>
            </a:r>
            <a:r>
              <a:rPr lang="sk-SK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systémoch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293814" y="1700808"/>
            <a:ext cx="9985174" cy="4752528"/>
          </a:xfrm>
        </p:spPr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V recirkulačnom systéme sú v podstate chované dva organizmy-ryby a baktérie, ktorých súžitie musí byť v rovnováhe, aby systém fungoval preto musia byť dodržané nasledovné pravidlá: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Predovšetkým musia byť dodržané zásady zoohygieny: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Zákaz vstupu cudzích osôb do priestorov chovných nádrží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Vstupná dezinfekcia osôb obsluhy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Zákaz obsadzovania nádrží z iných chovov bez prípadnej karantény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Odchov vlastného násadového materiálu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Zákaz používania chemických prostriedkov a lieči, ktoré by mohli poškodiť nitrifikačné baktérie. V prípade ošetrenia kúpeľom robiť tento iba samostatne v nádrži a vodu vypusti mimo recirkulácie.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Proti </a:t>
            </a:r>
            <a:r>
              <a:rPr lang="sk-SK" dirty="0" err="1" smtClean="0">
                <a:solidFill>
                  <a:srgbClr val="0070C0"/>
                </a:solidFill>
              </a:rPr>
              <a:t>bakteriózam</a:t>
            </a:r>
            <a:r>
              <a:rPr lang="sk-SK" dirty="0" smtClean="0">
                <a:solidFill>
                  <a:srgbClr val="0070C0"/>
                </a:solidFill>
              </a:rPr>
              <a:t> ryby vakcinovať, vyvarovať sa podávania antibiotík.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Zabrániť zavlečeniu akýchkoľvek parazitov do systému, ich výskyt znamená jeho likvidáciu, dôkladnú dezinfekciu a opätovné naštartovanie.</a:t>
            </a:r>
          </a:p>
        </p:txBody>
      </p:sp>
    </p:spTree>
    <p:extLst>
      <p:ext uri="{BB962C8B-B14F-4D97-AF65-F5344CB8AC3E}">
        <p14:creationId xmlns:p14="http://schemas.microsoft.com/office/powerpoint/2010/main" val="36370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3932" y="620688"/>
            <a:ext cx="8458201" cy="144360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Použitie baktérii na odbúranie organickej časti bahna (</a:t>
            </a:r>
            <a:r>
              <a:rPr lang="sk-SK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detritu</a:t>
            </a:r>
            <a:r>
              <a:rPr lang="sk-SK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646140" y="2446777"/>
            <a:ext cx="7776864" cy="4221088"/>
          </a:xfrm>
          <a:ln>
            <a:solidFill>
              <a:srgbClr val="00B050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Jednoduchá aplikácia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Ekologické odbúravanie organickej časti bahna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Zvyšovanie bonity rybníkov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Zvýšená netto produkcia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Zlepšenie kyslíkových pomerov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Lepšia žravosť a využiteľnosť krmív rybami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Podstatne nižšie náklady ako pri mechanickom odstraňovaní bahna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Minimalizácia stresu na celý vodný systém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/>
          <a:stretch/>
        </p:blipFill>
        <p:spPr>
          <a:xfrm>
            <a:off x="333772" y="2996952"/>
            <a:ext cx="2880320" cy="321297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739755" y="2396787"/>
            <a:ext cx="106571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Podľa Ing. Andreja </a:t>
            </a:r>
            <a:r>
              <a:rPr lang="sk-SK" sz="2400" dirty="0" err="1">
                <a:solidFill>
                  <a:srgbClr val="0070C0"/>
                </a:solidFill>
              </a:rPr>
              <a:t>Piša</a:t>
            </a:r>
            <a:r>
              <a:rPr lang="sk-SK" sz="2400" dirty="0">
                <a:solidFill>
                  <a:srgbClr val="0070C0"/>
                </a:solidFill>
              </a:rPr>
              <a:t> rybárskeho hospodára </a:t>
            </a:r>
            <a:endParaRPr lang="sk-SK" sz="2400" dirty="0" smtClean="0">
              <a:solidFill>
                <a:srgbClr val="0070C0"/>
              </a:solidFill>
            </a:endParaRPr>
          </a:p>
          <a:p>
            <a:pPr algn="ctr"/>
            <a:r>
              <a:rPr lang="sk-SK" sz="2400" dirty="0" smtClean="0">
                <a:solidFill>
                  <a:srgbClr val="0070C0"/>
                </a:solidFill>
              </a:rPr>
              <a:t>MO </a:t>
            </a:r>
            <a:r>
              <a:rPr lang="sk-SK" sz="2400" dirty="0">
                <a:solidFill>
                  <a:srgbClr val="0070C0"/>
                </a:solidFill>
              </a:rPr>
              <a:t>SRZ Nitra po štvorročných skúsenostiach</a:t>
            </a:r>
          </a:p>
          <a:p>
            <a:pPr algn="ctr"/>
            <a:endParaRPr lang="sk-SK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21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211139"/>
            <a:ext cx="8424862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8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38028" y="-99392"/>
            <a:ext cx="11732667" cy="5871483"/>
            <a:chOff x="-1003" y="4"/>
            <a:chExt cx="8167" cy="4316"/>
          </a:xfrm>
        </p:grpSpPr>
        <p:pic>
          <p:nvPicPr>
            <p:cNvPr id="61444" name="Picture 5" descr="Grinning Trout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3065" t="16648" r="2990" b="17091"/>
            <a:stretch/>
          </p:blipFill>
          <p:spPr bwMode="auto">
            <a:xfrm>
              <a:off x="-1003" y="317"/>
              <a:ext cx="6763" cy="4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445" name="Group 6"/>
            <p:cNvGrpSpPr>
              <a:grpSpLocks/>
            </p:cNvGrpSpPr>
            <p:nvPr/>
          </p:nvGrpSpPr>
          <p:grpSpPr bwMode="auto">
            <a:xfrm>
              <a:off x="180" y="4"/>
              <a:ext cx="6984" cy="4261"/>
              <a:chOff x="180" y="4"/>
              <a:chExt cx="6984" cy="4261"/>
            </a:xfrm>
          </p:grpSpPr>
          <p:sp>
            <p:nvSpPr>
              <p:cNvPr id="116743" name="Text Box 7"/>
              <p:cNvSpPr txBox="1">
                <a:spLocks noChangeArrowheads="1"/>
              </p:cNvSpPr>
              <p:nvPr/>
            </p:nvSpPr>
            <p:spPr bwMode="auto">
              <a:xfrm>
                <a:off x="2988" y="4"/>
                <a:ext cx="4176" cy="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 sz="69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61448" name="Text Box 9"/>
              <p:cNvSpPr txBox="1">
                <a:spLocks noChangeArrowheads="1"/>
              </p:cNvSpPr>
              <p:nvPr/>
            </p:nvSpPr>
            <p:spPr bwMode="auto">
              <a:xfrm>
                <a:off x="180" y="3756"/>
                <a:ext cx="5544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k-SK" sz="3900" b="1">
                    <a:solidFill>
                      <a:srgbClr val="FF0000"/>
                    </a:solidFill>
                    <a:latin typeface="Garamond" pitchFamily="18" charset="0"/>
                  </a:rPr>
                  <a:t>Ďakujem za pozornosť</a:t>
                </a:r>
                <a:endParaRPr lang="en-GB" sz="3900" b="1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</p:grpSp>
      </p:grp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8" y="4653136"/>
            <a:ext cx="3811286" cy="17907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2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3" y="381000"/>
            <a:ext cx="9601200" cy="688976"/>
          </a:xfrm>
        </p:spPr>
        <p:txBody>
          <a:bodyPr/>
          <a:lstStyle/>
          <a:p>
            <a:pPr algn="ctr" eaLnBrk="1" hangingPunct="1">
              <a:defRPr/>
            </a:pPr>
            <a:r>
              <a:rPr lang="da-DK" dirty="0" smtClean="0">
                <a:solidFill>
                  <a:srgbClr val="C00000"/>
                </a:solidFill>
              </a:rPr>
              <a:t>Príčiny ochorenia</a:t>
            </a:r>
            <a:endParaRPr lang="sk-SK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k-SK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sk-SK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17700" y="404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de-DE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960687" y="1619250"/>
            <a:ext cx="3238500" cy="32385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sk-SK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040187" y="3238500"/>
            <a:ext cx="3238500" cy="3238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sk-SK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121275" y="1619250"/>
            <a:ext cx="3238500" cy="3238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sk-SK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027612" y="320040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800" b="1">
                <a:solidFill>
                  <a:srgbClr val="C00000"/>
                </a:solidFill>
                <a:latin typeface="Times New Roman" pitchFamily="18" charset="0"/>
              </a:rPr>
              <a:t>Nemoc</a:t>
            </a:r>
            <a:endParaRPr lang="de-DE" sz="28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865812" y="2057400"/>
            <a:ext cx="21336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>
                <a:solidFill>
                  <a:srgbClr val="0000E0"/>
                </a:solidFill>
                <a:latin typeface="Times New Roman" pitchFamily="18" charset="0"/>
              </a:rPr>
              <a:t>Kvalita vody</a:t>
            </a:r>
            <a:endParaRPr lang="de-DE" sz="2000" b="1">
              <a:solidFill>
                <a:srgbClr val="0000E0"/>
              </a:solidFill>
              <a:latin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365625" y="5013325"/>
            <a:ext cx="9906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FF5050"/>
                </a:solidFill>
                <a:latin typeface="Times New Roman" pitchFamily="18" charset="0"/>
              </a:rPr>
              <a:t>Vírus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503612" y="1905000"/>
            <a:ext cx="2057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 dirty="0">
                <a:solidFill>
                  <a:srgbClr val="00B050"/>
                </a:solidFill>
                <a:latin typeface="Times New Roman" pitchFamily="18" charset="0"/>
              </a:rPr>
              <a:t>Imunitný systém</a:t>
            </a:r>
            <a:endParaRPr lang="de-DE" sz="20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917700" y="1196976"/>
            <a:ext cx="30480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400" b="1" dirty="0">
                <a:solidFill>
                  <a:srgbClr val="00B050"/>
                </a:solidFill>
                <a:latin typeface="Times New Roman" pitchFamily="18" charset="0"/>
              </a:rPr>
              <a:t>Rybia populácia</a:t>
            </a:r>
            <a:endParaRPr lang="de-DE" sz="24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827212" y="5911851"/>
            <a:ext cx="24384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400" b="1">
                <a:solidFill>
                  <a:srgbClr val="FF5050"/>
                </a:solidFill>
                <a:latin typeface="Times New Roman" pitchFamily="18" charset="0"/>
              </a:rPr>
              <a:t>Patogény</a:t>
            </a:r>
            <a:endParaRPr lang="de-DE" sz="2400" b="1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323012" y="1219201"/>
            <a:ext cx="39624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>
                <a:solidFill>
                  <a:srgbClr val="0000E0"/>
                </a:solidFill>
                <a:latin typeface="Times New Roman" pitchFamily="18" charset="0"/>
              </a:rPr>
              <a:t>Životné prostredie</a:t>
            </a:r>
            <a:endParaRPr lang="de-DE" sz="2400" b="1">
              <a:solidFill>
                <a:srgbClr val="0000E0"/>
              </a:solidFill>
              <a:latin typeface="Times New Roman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046412" y="3429000"/>
            <a:ext cx="2438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>
                <a:solidFill>
                  <a:srgbClr val="66FF33"/>
                </a:solidFill>
                <a:latin typeface="Times New Roman" pitchFamily="18" charset="0"/>
              </a:rPr>
              <a:t>Genetika</a:t>
            </a:r>
            <a:endParaRPr lang="de-DE" sz="2000" b="1">
              <a:solidFill>
                <a:srgbClr val="66FF33"/>
              </a:solidFill>
              <a:latin typeface="Times New Roman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427412" y="2667000"/>
            <a:ext cx="1066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00B050"/>
                </a:solidFill>
                <a:latin typeface="Times New Roman" pitchFamily="18" charset="0"/>
              </a:rPr>
              <a:t>Stress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932612" y="3429000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Kŕmenie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094412" y="2514600"/>
            <a:ext cx="21336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Teplota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6246812" y="2971800"/>
            <a:ext cx="21336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Biomasa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484812" y="4953000"/>
            <a:ext cx="1600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FF5050"/>
                </a:solidFill>
                <a:latin typeface="Times New Roman" pitchFamily="18" charset="0"/>
              </a:rPr>
              <a:t>Parazit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951412" y="5410200"/>
            <a:ext cx="1600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FF5050"/>
                </a:solidFill>
                <a:latin typeface="Times New Roman" pitchFamily="18" charset="0"/>
              </a:rPr>
              <a:t>Ba</a:t>
            </a:r>
            <a:r>
              <a:rPr lang="da-DK" sz="2000" b="1">
                <a:solidFill>
                  <a:srgbClr val="FF5050"/>
                </a:solidFill>
                <a:latin typeface="Times New Roman" pitchFamily="18" charset="0"/>
              </a:rPr>
              <a:t>k</a:t>
            </a:r>
            <a:r>
              <a:rPr lang="de-DE" sz="2000" b="1">
                <a:solidFill>
                  <a:srgbClr val="FF5050"/>
                </a:solidFill>
                <a:latin typeface="Times New Roman" pitchFamily="18" charset="0"/>
              </a:rPr>
              <a:t>teri</a:t>
            </a:r>
            <a:r>
              <a:rPr lang="da-DK" sz="2000" b="1">
                <a:solidFill>
                  <a:srgbClr val="FF5050"/>
                </a:solidFill>
                <a:latin typeface="Times New Roman" pitchFamily="18" charset="0"/>
              </a:rPr>
              <a:t>a</a:t>
            </a:r>
            <a:endParaRPr lang="de-DE" sz="2000" b="1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180012" y="5867400"/>
            <a:ext cx="1600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>
                <a:solidFill>
                  <a:srgbClr val="FF5050"/>
                </a:solidFill>
                <a:latin typeface="Times New Roman" pitchFamily="18" charset="0"/>
              </a:rPr>
              <a:t>Huby</a:t>
            </a:r>
            <a:endParaRPr lang="de-DE" sz="2000" b="1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674812" y="4267200"/>
            <a:ext cx="2286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 i="1" dirty="0">
                <a:solidFill>
                  <a:srgbClr val="00B050"/>
                </a:solidFill>
                <a:latin typeface="Times New Roman" pitchFamily="18" charset="0"/>
              </a:rPr>
              <a:t>Plnohodnotná výživa</a:t>
            </a:r>
            <a:endParaRPr lang="de-DE" sz="2000" b="1" i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7008812" y="58674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 i="1">
                <a:solidFill>
                  <a:srgbClr val="FF6600"/>
                </a:solidFill>
                <a:latin typeface="Times New Roman" pitchFamily="18" charset="0"/>
              </a:rPr>
              <a:t>antibiotiká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8654771" y="2105376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Riadenie chovu</a:t>
            </a:r>
            <a:endParaRPr lang="de-DE" b="1" i="1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7389812" y="51816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 i="1">
                <a:solidFill>
                  <a:srgbClr val="FF6600"/>
                </a:solidFill>
                <a:latin typeface="Times New Roman" pitchFamily="18" charset="0"/>
              </a:rPr>
              <a:t>Desinfekčné prostriedky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751012" y="2971800"/>
            <a:ext cx="1828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 i="1" dirty="0">
                <a:solidFill>
                  <a:srgbClr val="66FF33"/>
                </a:solidFill>
                <a:latin typeface="Times New Roman" pitchFamily="18" charset="0"/>
              </a:rPr>
              <a:t>Výber</a:t>
            </a:r>
            <a:endParaRPr lang="de-DE" sz="2000" b="1" i="1" dirty="0">
              <a:solidFill>
                <a:srgbClr val="66FF33"/>
              </a:solidFill>
              <a:latin typeface="Times New Roman" pitchFamily="18" charset="0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674812" y="3581400"/>
            <a:ext cx="1828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 i="1" dirty="0" smtClean="0">
                <a:solidFill>
                  <a:srgbClr val="00B050"/>
                </a:solidFill>
                <a:latin typeface="Times New Roman" pitchFamily="18" charset="0"/>
              </a:rPr>
              <a:t>Vaccinaci</a:t>
            </a:r>
            <a:r>
              <a:rPr lang="sk-SK" sz="2000" b="1" i="1" dirty="0" smtClean="0">
                <a:solidFill>
                  <a:srgbClr val="00B050"/>
                </a:solidFill>
                <a:latin typeface="Times New Roman" pitchFamily="18" charset="0"/>
              </a:rPr>
              <a:t>a</a:t>
            </a:r>
            <a:r>
              <a:rPr lang="da-DK" sz="2000" b="1" i="1" dirty="0" smtClean="0">
                <a:solidFill>
                  <a:srgbClr val="66FF33"/>
                </a:solidFill>
                <a:latin typeface="Times New Roman" pitchFamily="18" charset="0"/>
              </a:rPr>
              <a:t>a</a:t>
            </a:r>
            <a:endParaRPr lang="de-DE" sz="2000" b="1" i="1" dirty="0">
              <a:solidFill>
                <a:srgbClr val="66FF33"/>
              </a:solidFill>
              <a:latin typeface="Times New Roman" pitchFamily="18" charset="0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7999412" y="403860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Technické vybavenie</a:t>
            </a:r>
            <a:endParaRPr lang="de-DE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5878512" y="2060575"/>
            <a:ext cx="21336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Kvalita vody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009195" y="3532722"/>
            <a:ext cx="24384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 dirty="0">
                <a:solidFill>
                  <a:srgbClr val="00B050"/>
                </a:solidFill>
                <a:latin typeface="Times New Roman" pitchFamily="18" charset="0"/>
              </a:rPr>
              <a:t>Genetika</a:t>
            </a:r>
            <a:endParaRPr lang="de-DE" sz="20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816894" y="3037233"/>
            <a:ext cx="1828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 i="1" dirty="0">
                <a:solidFill>
                  <a:srgbClr val="00B050"/>
                </a:solidFill>
                <a:latin typeface="Times New Roman" pitchFamily="18" charset="0"/>
              </a:rPr>
              <a:t>Výber</a:t>
            </a:r>
            <a:endParaRPr lang="de-DE" sz="2000" b="1" i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8563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3557" grpId="0" animBg="1"/>
      <p:bldP spid="23558" grpId="0" animBg="1"/>
      <p:bldP spid="23559" grpId="0" animBg="1"/>
      <p:bldP spid="23560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  <p:bldP spid="23566" grpId="0" autoUpdateAnimBg="0"/>
      <p:bldP spid="23567" grpId="0" autoUpdateAnimBg="0"/>
      <p:bldP spid="23568" grpId="0" autoUpdateAnimBg="0"/>
      <p:bldP spid="23569" grpId="0" autoUpdateAnimBg="0"/>
      <p:bldP spid="23570" grpId="0" autoUpdateAnimBg="0"/>
      <p:bldP spid="23571" grpId="0" autoUpdateAnimBg="0"/>
      <p:bldP spid="23572" grpId="0" autoUpdateAnimBg="0"/>
      <p:bldP spid="23573" grpId="0" autoUpdateAnimBg="0"/>
      <p:bldP spid="23574" grpId="0" autoUpdateAnimBg="0"/>
      <p:bldP spid="23575" grpId="0" autoUpdateAnimBg="0"/>
      <p:bldP spid="23576" grpId="0" autoUpdateAnimBg="0"/>
      <p:bldP spid="23577" grpId="0" autoUpdateAnimBg="0"/>
      <p:bldP spid="23578" grpId="0" autoUpdateAnimBg="0"/>
      <p:bldP spid="23579" grpId="0" autoUpdateAnimBg="0"/>
      <p:bldP spid="23580" grpId="0" autoUpdateAnimBg="0"/>
      <p:bldP spid="23581" grpId="0" autoUpdateAnimBg="0"/>
      <p:bldP spid="23584" grpId="0" autoUpdateAnimBg="0"/>
      <p:bldP spid="34" grpId="0" autoUpdateAnimBg="0"/>
      <p:bldP spid="3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1293813" y="381000"/>
            <a:ext cx="9601200" cy="74374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sk-SK" dirty="0" smtClean="0">
                <a:solidFill>
                  <a:srgbClr val="C00000"/>
                </a:solidFill>
              </a:rPr>
              <a:t>Prevencia, profylaxia a liečba</a:t>
            </a:r>
          </a:p>
        </p:txBody>
      </p:sp>
      <p:graphicFrame>
        <p:nvGraphicFramePr>
          <p:cNvPr id="29787" name="Group 91"/>
          <p:cNvGraphicFramePr>
            <a:graphicFrameLocks noGrp="1"/>
          </p:cNvGraphicFramePr>
          <p:nvPr/>
        </p:nvGraphicFramePr>
        <p:xfrm>
          <a:off x="2062162" y="1700213"/>
          <a:ext cx="7920038" cy="4454526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sk-S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Liečba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Prevencia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Profylaxia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Zabránenie šíreniu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Vírusové ochorenia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Nie je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Vakcinácia?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Imunostimulácia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Eradikácia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Dezinfekcia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Bakteriálne ochorenie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Antibiotiká a antibakterálne kúpele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Vakcinácia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Imunostimulácia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Dezinfekcia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Parazitárne a plesňové ochorenia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Antiparazitárne a antimykotické kúpele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Imunostimulácia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dezinfekcia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916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Možnosti liečby v chovoch rýb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1"/>
            <a:ext cx="8435975" cy="45307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Hobby chovy ( akvaristika a okrasné ryby)</a:t>
            </a:r>
          </a:p>
          <a:p>
            <a:pPr eaLnBrk="1" hangingPunct="1">
              <a:defRPr/>
            </a:pPr>
            <a:r>
              <a:rPr lang="sk-SK" dirty="0" smtClean="0"/>
              <a:t>Chovy produkčné (potravinové zvieratá)</a:t>
            </a:r>
          </a:p>
          <a:p>
            <a:pPr lvl="1" eaLnBrk="1" hangingPunct="1">
              <a:defRPr/>
            </a:pPr>
            <a:r>
              <a:rPr lang="sk-SK" sz="2400" dirty="0" smtClean="0"/>
              <a:t>Nie </a:t>
            </a:r>
            <a:r>
              <a:rPr lang="sk-SK" sz="2400" dirty="0"/>
              <a:t>je možné aplikovať liečivo, ktoré obsahuje látky, u ktorých nebol stanovený MRL (maximálny limit </a:t>
            </a:r>
            <a:r>
              <a:rPr lang="sk-SK" sz="2400" dirty="0" err="1"/>
              <a:t>rezidui</a:t>
            </a:r>
            <a:r>
              <a:rPr lang="sk-SK" sz="2400" dirty="0"/>
              <a:t>)</a:t>
            </a:r>
          </a:p>
          <a:p>
            <a:pPr lvl="1" eaLnBrk="1" hangingPunct="1">
              <a:defRPr/>
            </a:pPr>
            <a:r>
              <a:rPr lang="sk-SK" sz="2400" dirty="0"/>
              <a:t>Ochranná doba (OD) sa u rýb vyjadruje v denných stupňoch (d°- </a:t>
            </a:r>
            <a:r>
              <a:rPr lang="sk-SK" sz="2400" dirty="0" err="1"/>
              <a:t>stupňodňoch</a:t>
            </a:r>
            <a:r>
              <a:rPr lang="sk-SK" sz="2400" dirty="0"/>
              <a:t>) </a:t>
            </a:r>
            <a:r>
              <a:rPr lang="sk-SK" sz="2400" dirty="0" err="1"/>
              <a:t>t.j</a:t>
            </a:r>
            <a:r>
              <a:rPr lang="sk-SK" sz="2400" dirty="0"/>
              <a:t>. 1 d° je jeden deň pri teplote vody 1°C .</a:t>
            </a:r>
          </a:p>
          <a:p>
            <a:pPr lvl="1" eaLnBrk="1" hangingPunct="1">
              <a:defRPr/>
            </a:pPr>
            <a:r>
              <a:rPr lang="sk-SK" sz="2400" dirty="0"/>
              <a:t>Ak nie je ochranná doba určená, stanovuje sa pre daný prípravok ochranná doba 500 d°.</a:t>
            </a:r>
          </a:p>
        </p:txBody>
      </p:sp>
    </p:spTree>
    <p:extLst>
      <p:ext uri="{BB962C8B-B14F-4D97-AF65-F5344CB8AC3E}">
        <p14:creationId xmlns:p14="http://schemas.microsoft.com/office/powerpoint/2010/main" val="23791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dirty="0">
                <a:solidFill>
                  <a:schemeClr val="accent3">
                    <a:lumMod val="75000"/>
                  </a:schemeClr>
                </a:solidFill>
              </a:rPr>
              <a:t>Aké liečivo môže veterinárny lekár použiť v chove rýb.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276475"/>
            <a:ext cx="8507413" cy="38544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sk-SK" sz="2800" dirty="0"/>
              <a:t>Prípravok registrovaný pre daný druh ryby</a:t>
            </a:r>
            <a:endParaRPr lang="sk-SK" sz="16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sk-SK" sz="2800" dirty="0">
                <a:solidFill>
                  <a:schemeClr val="accent3">
                    <a:lumMod val="75000"/>
                  </a:schemeClr>
                </a:solidFill>
              </a:rPr>
              <a:t>v osobitnom prípade veterinárny lekár, aby predišiel zbytočnému utrpeniu zvierat, môže výnimočne podať aj skupine potravinových zvierat: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800" dirty="0"/>
              <a:t>humánny prípravok alebo prípravok určený pre iný druh zvieraťa</a:t>
            </a:r>
            <a:r>
              <a:rPr lang="sk-SK" sz="2000" dirty="0"/>
              <a:t> </a:t>
            </a:r>
            <a:r>
              <a:rPr lang="sk-SK" sz="1600" dirty="0"/>
              <a:t>(aplikácia takéhoto prípravku je vykonávaná na vlastnú zodpovednosť veterinárneho lekára a OD je 500d°).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800" dirty="0"/>
              <a:t> prípravky pre ryby registrované v zahraničí</a:t>
            </a:r>
            <a:r>
              <a:rPr lang="sk-SK" sz="2000" dirty="0"/>
              <a:t> </a:t>
            </a:r>
            <a:r>
              <a:rPr lang="sk-SK" sz="1600" dirty="0"/>
              <a:t>(pri každom jednotlivom dovoze musí požiadať o súhlas ŠVPS </a:t>
            </a:r>
            <a:r>
              <a:rPr lang="sk-SK" sz="1400" dirty="0"/>
              <a:t>SR)</a:t>
            </a:r>
          </a:p>
          <a:p>
            <a:pPr eaLnBrk="1" hangingPunct="1">
              <a:lnSpc>
                <a:spcPct val="80000"/>
              </a:lnSpc>
              <a:defRPr/>
            </a:pPr>
            <a:endParaRPr lang="sk-SK" sz="1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sz="1800" dirty="0"/>
              <a:t>   </a:t>
            </a:r>
            <a:endParaRPr lang="sk-SK" dirty="0"/>
          </a:p>
          <a:p>
            <a:pPr eaLnBrk="1" hangingPunct="1">
              <a:lnSpc>
                <a:spcPct val="80000"/>
              </a:lnSpc>
              <a:defRPr/>
            </a:pPr>
            <a:endParaRPr lang="sk-SK" dirty="0"/>
          </a:p>
          <a:p>
            <a:pPr eaLnBrk="1" hangingPunct="1">
              <a:lnSpc>
                <a:spcPct val="80000"/>
              </a:lnSpc>
              <a:defRPr/>
            </a:pPr>
            <a:r>
              <a:rPr lang="sk-SK" sz="1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sk-SK" sz="1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8283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1964" y="476672"/>
            <a:ext cx="8229600" cy="1143000"/>
          </a:xfrm>
        </p:spPr>
        <p:txBody>
          <a:bodyPr/>
          <a:lstStyle/>
          <a:p>
            <a:r>
              <a:rPr lang="sk-SK" sz="3200" dirty="0"/>
              <a:t>Veterinárny liek je oprávnený zvieraťu </a:t>
            </a:r>
            <a:r>
              <a:rPr lang="sk-SK" sz="2800" dirty="0"/>
              <a:t>podať</a:t>
            </a:r>
            <a:r>
              <a:rPr lang="sk-SK" sz="3200" dirty="0"/>
              <a:t> </a:t>
            </a:r>
            <a:r>
              <a:rPr lang="sk-SK" dirty="0">
                <a:effectLst/>
              </a:rPr>
              <a:t/>
            </a:r>
            <a:br>
              <a:rPr lang="sk-SK" dirty="0"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>
                <a:solidFill>
                  <a:srgbClr val="00B050"/>
                </a:solidFill>
              </a:rPr>
              <a:t>ošetrujúci veterinárny lekár</a:t>
            </a:r>
          </a:p>
          <a:p>
            <a:r>
              <a:rPr lang="sk-SK" sz="2800" dirty="0">
                <a:solidFill>
                  <a:srgbClr val="00B050"/>
                </a:solidFill>
              </a:rPr>
              <a:t>chovateľ ak </a:t>
            </a:r>
          </a:p>
          <a:p>
            <a:pPr lvl="1"/>
            <a:r>
              <a:rPr lang="sk-SK" sz="2400" dirty="0">
                <a:solidFill>
                  <a:srgbClr val="00B050"/>
                </a:solidFill>
              </a:rPr>
              <a:t>bol riadne poučený o použití podávaného veterinárneho lieku,</a:t>
            </a:r>
          </a:p>
          <a:p>
            <a:pPr lvl="1"/>
            <a:r>
              <a:rPr lang="sk-SK" sz="2400" dirty="0">
                <a:solidFill>
                  <a:srgbClr val="00B050"/>
                </a:solidFill>
              </a:rPr>
              <a:t>neexistuje riziko pre bezpečnosť spotrebiteľa z hľadiska obsahu rezíduí v potravinách ž. p. z liečených potravinových zvierat,</a:t>
            </a:r>
          </a:p>
          <a:p>
            <a:pPr lvl="1"/>
            <a:r>
              <a:rPr lang="sk-SK" sz="2400" dirty="0">
                <a:solidFill>
                  <a:srgbClr val="00B050"/>
                </a:solidFill>
              </a:rPr>
              <a:t>bol ošetrujúcim </a:t>
            </a:r>
            <a:r>
              <a:rPr lang="sk-SK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veterinárnym lekárom </a:t>
            </a:r>
            <a:r>
              <a:rPr lang="sk-SK" sz="2400" dirty="0">
                <a:solidFill>
                  <a:srgbClr val="00B050"/>
                </a:solidFill>
              </a:rPr>
              <a:t>vopred poverený podaním lieku, ktorý toto poverenie zaznamenal v ambulantnej knihe.</a:t>
            </a:r>
          </a:p>
        </p:txBody>
      </p:sp>
    </p:spTree>
    <p:extLst>
      <p:ext uri="{BB962C8B-B14F-4D97-AF65-F5344CB8AC3E}">
        <p14:creationId xmlns:p14="http://schemas.microsoft.com/office/powerpoint/2010/main" val="17003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3932" y="332656"/>
            <a:ext cx="9601200" cy="1143000"/>
          </a:xfrm>
        </p:spPr>
        <p:txBody>
          <a:bodyPr/>
          <a:lstStyle/>
          <a:p>
            <a:r>
              <a:rPr lang="sk-SK" sz="3200" dirty="0">
                <a:solidFill>
                  <a:schemeClr val="accent3">
                    <a:lumMod val="75000"/>
                  </a:schemeClr>
                </a:solidFill>
              </a:rPr>
              <a:t>Povinnosti veterinárneho lekára pri podávaní veterinárneho lieku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>
                <a:solidFill>
                  <a:srgbClr val="00B0F0"/>
                </a:solidFill>
              </a:rPr>
              <a:t>vedie v chove potravinových zvierat evidenciu podaných veterinárnych liekov v ambulantnej knihe</a:t>
            </a:r>
          </a:p>
          <a:p>
            <a:r>
              <a:rPr lang="sk-SK" sz="2800" dirty="0">
                <a:solidFill>
                  <a:srgbClr val="00B0F0"/>
                </a:solidFill>
              </a:rPr>
              <a:t>je zodpovedný za odbornosť a účelnosť použitia ním predpísaného alebo podaného veterinárneho lieku v súlade s vlastnosťami veterinárneho lieku</a:t>
            </a:r>
            <a:r>
              <a:rPr lang="sk-SK" dirty="0">
                <a:solidFill>
                  <a:srgbClr val="00B050"/>
                </a:solidFill>
              </a:rPr>
              <a:t>.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93618"/>
              </p:ext>
            </p:extLst>
          </p:nvPr>
        </p:nvGraphicFramePr>
        <p:xfrm>
          <a:off x="1115519" y="3922898"/>
          <a:ext cx="11089235" cy="1594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3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3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870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7431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Dátum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Ryba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Profylaxia       Terapia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Hromadné úkony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Diagnóza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Ochranná lehota 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Podpisy                  veterinárny lekár      chovateľ 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01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</a:rPr>
                        <a:t>od-do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druh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index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prípravok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aplikácia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objekt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množstvo rýb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Povinnosti chovateľa potravinových zvierat pri podávaní veterinárneho lieku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/>
              <a:t>Ak chovateľ podá veterinárny liek, zaznamená túto skutočnosť do ambulantnej knihy </a:t>
            </a:r>
            <a:r>
              <a:rPr lang="sk-SK" sz="2800" dirty="0" smtClean="0"/>
              <a:t>a Registra chovateľa</a:t>
            </a:r>
            <a:endParaRPr lang="sk-SK" sz="2800" dirty="0"/>
          </a:p>
          <a:p>
            <a:r>
              <a:rPr lang="sk-SK" sz="2800" dirty="0"/>
              <a:t>Ak chovateľ na základe poverenia podá veterinárny liek, je zodpovedný za dodržanie pokynov ošetrujúceho veterinárneho lekára</a:t>
            </a:r>
          </a:p>
          <a:p>
            <a:r>
              <a:rPr lang="sk-SK" sz="2800" dirty="0"/>
              <a:t>Chovateľ svojím podpisom potvrdí, že bol poučený o podaní veterinárneho lieku preberá zodpovednosť za dodržanie pokynov ošetrujúceho veterinárneho  lekára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6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kojný 16: 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Motív balík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motívom pokojnej prírody (širokouhlý formát)</Template>
  <TotalTime>1668</TotalTime>
  <Words>1476</Words>
  <Application>Microsoft Office PowerPoint</Application>
  <PresentationFormat>Vlastná</PresentationFormat>
  <Paragraphs>239</Paragraphs>
  <Slides>26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5" baseType="lpstr">
      <vt:lpstr>Arial</vt:lpstr>
      <vt:lpstr>Arial CE</vt:lpstr>
      <vt:lpstr>Calibri</vt:lpstr>
      <vt:lpstr>Euphemia</vt:lpstr>
      <vt:lpstr>Garamond</vt:lpstr>
      <vt:lpstr>Tahoma</vt:lpstr>
      <vt:lpstr>Times New Roman</vt:lpstr>
      <vt:lpstr>Wingdings</vt:lpstr>
      <vt:lpstr>Pokojný 16: 9</vt:lpstr>
      <vt:lpstr>Aktuálne problémy a možnosti veterinárneho zabezpečenia v chovoch rýb na Slovensku</vt:lpstr>
      <vt:lpstr>Obsah prednášky</vt:lpstr>
      <vt:lpstr>Príčiny ochorenia</vt:lpstr>
      <vt:lpstr>Prevencia, profylaxia a liečba</vt:lpstr>
      <vt:lpstr>Možnosti liečby v chovoch rýb</vt:lpstr>
      <vt:lpstr>Aké liečivo môže veterinárny lekár použiť v chove rýb.</vt:lpstr>
      <vt:lpstr>Veterinárny liek je oprávnený zvieraťu podať  </vt:lpstr>
      <vt:lpstr>Povinnosti veterinárneho lekára pri podávaní veterinárneho lieku</vt:lpstr>
      <vt:lpstr>Povinnosti chovateľa potravinových zvierat pri podávaní veterinárneho lieku</vt:lpstr>
      <vt:lpstr>Prezentácia programu PowerPoint</vt:lpstr>
      <vt:lpstr>Registrácia veterinárnych liečiv pre ryby</vt:lpstr>
      <vt:lpstr>Medikované krmivá pre pstruhy</vt:lpstr>
      <vt:lpstr>RUPIN SPECIAL gran. ad us. vet.</vt:lpstr>
      <vt:lpstr>Dávkovanie a spôsob podávania RUPIN SPECIAL</vt:lpstr>
      <vt:lpstr>Postup pri objednávke MKZ</vt:lpstr>
      <vt:lpstr>Prax podávania MKZ</vt:lpstr>
      <vt:lpstr>Rub a líc liečby antibiotikami</vt:lpstr>
      <vt:lpstr>Prezentácia programu PowerPoint</vt:lpstr>
      <vt:lpstr>Prezentácia programu PowerPoint</vt:lpstr>
      <vt:lpstr>Prezentácia programu PowerPoint</vt:lpstr>
      <vt:lpstr>Prezentácia programu PowerPoint</vt:lpstr>
      <vt:lpstr>Súčasné problémy vakcinácie </vt:lpstr>
      <vt:lpstr> Možnosti ochrany rýb v recirkulačných systémoch</vt:lpstr>
      <vt:lpstr>Použitie baktérii na odbúranie organickej časti bahna (detritu)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Aktuálne problémy a možnosti veterinárneho zabezpečenia v chovoch rýb na Slovensku</dc:title>
  <dc:creator>Prihoda</dc:creator>
  <cp:lastModifiedBy>Prihoda</cp:lastModifiedBy>
  <cp:revision>34</cp:revision>
  <dcterms:created xsi:type="dcterms:W3CDTF">2020-06-18T09:10:05Z</dcterms:created>
  <dcterms:modified xsi:type="dcterms:W3CDTF">2020-06-23T11:26:00Z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