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8"/>
  </p:notesMasterIdLst>
  <p:sldIdLst>
    <p:sldId id="256" r:id="rId2"/>
    <p:sldId id="267" r:id="rId3"/>
    <p:sldId id="505" r:id="rId4"/>
    <p:sldId id="499" r:id="rId5"/>
    <p:sldId id="488" r:id="rId6"/>
    <p:sldId id="259" r:id="rId7"/>
    <p:sldId id="500" r:id="rId8"/>
    <p:sldId id="501" r:id="rId9"/>
    <p:sldId id="502" r:id="rId10"/>
    <p:sldId id="503" r:id="rId11"/>
    <p:sldId id="504" r:id="rId12"/>
    <p:sldId id="508" r:id="rId13"/>
    <p:sldId id="509" r:id="rId14"/>
    <p:sldId id="506" r:id="rId15"/>
    <p:sldId id="507" r:id="rId16"/>
    <p:sldId id="459" r:id="rId17"/>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C31"/>
    <a:srgbClr val="7CD264"/>
    <a:srgbClr val="005426"/>
    <a:srgbClr val="FFCC99"/>
    <a:srgbClr val="719FC5"/>
    <a:srgbClr val="C990E0"/>
    <a:srgbClr val="B669D5"/>
    <a:srgbClr val="21DF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56" autoAdjust="0"/>
  </p:normalViewPr>
  <p:slideViewPr>
    <p:cSldViewPr>
      <p:cViewPr varScale="1">
        <p:scale>
          <a:sx n="109" d="100"/>
          <a:sy n="109" d="100"/>
        </p:scale>
        <p:origin x="167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FAA668-B75A-4A40-B020-4CB9E4B89991}" type="datetimeFigureOut">
              <a:rPr lang="sk-SK" smtClean="0"/>
              <a:t>24.6.2020</a:t>
            </a:fld>
            <a:endParaRPr lang="sk-SK"/>
          </a:p>
        </p:txBody>
      </p:sp>
      <p:sp>
        <p:nvSpPr>
          <p:cNvPr id="4" name="Zástupný symbol obrazu snímky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6" name="Zástupný symbol päty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CBA78D-BDA8-4587-BA59-7F73DD464F09}" type="slidenum">
              <a:rPr lang="sk-SK" smtClean="0"/>
              <a:t>‹#›</a:t>
            </a:fld>
            <a:endParaRPr lang="sk-SK"/>
          </a:p>
        </p:txBody>
      </p:sp>
    </p:spTree>
    <p:extLst>
      <p:ext uri="{BB962C8B-B14F-4D97-AF65-F5344CB8AC3E}">
        <p14:creationId xmlns:p14="http://schemas.microsoft.com/office/powerpoint/2010/main" val="1781367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bg>
      <p:bgRef idx="1001">
        <a:schemeClr val="bg1"/>
      </p:bgRef>
    </p:bg>
    <p:spTree>
      <p:nvGrpSpPr>
        <p:cNvPr id="1" name=""/>
        <p:cNvGrpSpPr/>
        <p:nvPr/>
      </p:nvGrpSpPr>
      <p:grpSpPr>
        <a:xfrm>
          <a:off x="0" y="0"/>
          <a:ext cx="0" cy="0"/>
          <a:chOff x="0" y="0"/>
          <a:chExt cx="0" cy="0"/>
        </a:xfrm>
      </p:grpSpPr>
      <p:sp>
        <p:nvSpPr>
          <p:cNvPr id="8" name="Nadpis 7"/>
          <p:cNvSpPr>
            <a:spLocks noGrp="1"/>
          </p:cNvSpPr>
          <p:nvPr>
            <p:ph type="ctrTitle"/>
          </p:nvPr>
        </p:nvSpPr>
        <p:spPr>
          <a:xfrm>
            <a:off x="2286000" y="3124200"/>
            <a:ext cx="6172200" cy="1894362"/>
          </a:xfrm>
        </p:spPr>
        <p:txBody>
          <a:bodyPr/>
          <a:lstStyle>
            <a:lvl1pPr>
              <a:defRPr b="1"/>
            </a:lvl1pPr>
          </a:lstStyle>
          <a:p>
            <a:r>
              <a:rPr kumimoji="0" lang="sk-SK" smtClean="0"/>
              <a:t>Upravte štýly predlohy textu</a:t>
            </a:r>
            <a:endParaRPr kumimoji="0" lang="en-US"/>
          </a:p>
        </p:txBody>
      </p:sp>
      <p:sp>
        <p:nvSpPr>
          <p:cNvPr id="9" name="Podnadpis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k-SK" smtClean="0"/>
              <a:t>Upravte štýl predlohy podnadpisov</a:t>
            </a:r>
            <a:endParaRPr kumimoji="0" lang="en-US"/>
          </a:p>
        </p:txBody>
      </p:sp>
      <p:sp>
        <p:nvSpPr>
          <p:cNvPr id="28" name="Zástupný symbol dátumu 27"/>
          <p:cNvSpPr>
            <a:spLocks noGrp="1"/>
          </p:cNvSpPr>
          <p:nvPr>
            <p:ph type="dt" sz="half" idx="10"/>
          </p:nvPr>
        </p:nvSpPr>
        <p:spPr bwMode="auto">
          <a:xfrm rot="5400000">
            <a:off x="7764621" y="1174097"/>
            <a:ext cx="2286000" cy="381000"/>
          </a:xfrm>
        </p:spPr>
        <p:txBody>
          <a:bodyPr/>
          <a:lstStyle/>
          <a:p>
            <a:fld id="{556F80A7-906C-4ADC-A570-1F10F824AFED}" type="datetimeFigureOut">
              <a:rPr lang="sk-SK" smtClean="0"/>
              <a:t>24.6.2020</a:t>
            </a:fld>
            <a:endParaRPr lang="sk-SK"/>
          </a:p>
        </p:txBody>
      </p:sp>
      <p:sp>
        <p:nvSpPr>
          <p:cNvPr id="17" name="Zástupný symbol päty 16"/>
          <p:cNvSpPr>
            <a:spLocks noGrp="1"/>
          </p:cNvSpPr>
          <p:nvPr>
            <p:ph type="ftr" sz="quarter" idx="11"/>
          </p:nvPr>
        </p:nvSpPr>
        <p:spPr bwMode="auto">
          <a:xfrm rot="5400000">
            <a:off x="7077269" y="4181669"/>
            <a:ext cx="3657600" cy="384048"/>
          </a:xfrm>
        </p:spPr>
        <p:txBody>
          <a:bodyPr/>
          <a:lstStyle/>
          <a:p>
            <a:endParaRPr lang="sk-SK"/>
          </a:p>
        </p:txBody>
      </p:sp>
      <p:sp>
        <p:nvSpPr>
          <p:cNvPr id="10" name="Obdĺžnik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ĺžnik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bdĺžnik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Obdĺžnik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vná spojnica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ovná spojnica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Rovná spojnica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ovná spojnica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ovná spojnica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Rovná spojnica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Obdĺžnik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á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á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á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á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á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Zástupný symbol čísla snímky 28"/>
          <p:cNvSpPr>
            <a:spLocks noGrp="1"/>
          </p:cNvSpPr>
          <p:nvPr>
            <p:ph type="sldNum" sz="quarter" idx="12"/>
          </p:nvPr>
        </p:nvSpPr>
        <p:spPr bwMode="auto">
          <a:xfrm>
            <a:off x="1325544" y="4928702"/>
            <a:ext cx="609600" cy="517524"/>
          </a:xfrm>
        </p:spPr>
        <p:txBody>
          <a:bodyPr/>
          <a:lstStyle/>
          <a:p>
            <a:fld id="{1B5591E6-E001-454F-8B52-5FF56A8080BF}" type="slidenum">
              <a:rPr lang="sk-SK" smtClean="0"/>
              <a:t>‹#›</a:t>
            </a:fld>
            <a:endParaRPr lang="sk-SK"/>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Upravte štýly predlohy textu</a:t>
            </a:r>
            <a:endParaRPr kumimoji="0" lang="en-US"/>
          </a:p>
        </p:txBody>
      </p:sp>
      <p:sp>
        <p:nvSpPr>
          <p:cNvPr id="3" name="Zástupný symbol zvislého textu 2"/>
          <p:cNvSpPr>
            <a:spLocks noGrp="1"/>
          </p:cNvSpPr>
          <p:nvPr>
            <p:ph type="body" orient="vert" idx="1"/>
          </p:nvPr>
        </p:nvSpPr>
        <p:spPr/>
        <p:txBody>
          <a:bodyPr vert="eaVert"/>
          <a:lstStyle/>
          <a:p>
            <a:pPr lvl="0" eaLnBrk="1" latinLnBrk="0" hangingPunct="1"/>
            <a:r>
              <a:rPr lang="sk-SK" smtClean="0"/>
              <a:t>Upravte štýl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p:txBody>
          <a:bodyPr/>
          <a:lstStyle/>
          <a:p>
            <a:fld id="{556F80A7-906C-4ADC-A570-1F10F824AFED}" type="datetimeFigureOut">
              <a:rPr lang="sk-SK" smtClean="0"/>
              <a:t>24.6.2020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1B5591E6-E001-454F-8B52-5FF56A8080BF}" type="slidenum">
              <a:rPr lang="sk-SK" smtClean="0"/>
              <a:t>‹#›</a:t>
            </a:fld>
            <a:endParaRPr lang="sk-SK"/>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9"/>
            <a:ext cx="1676400" cy="5851525"/>
          </a:xfrm>
        </p:spPr>
        <p:txBody>
          <a:bodyPr vert="eaVert"/>
          <a:lstStyle/>
          <a:p>
            <a:r>
              <a:rPr kumimoji="0" lang="sk-SK" smtClean="0"/>
              <a:t>Upravte štýly predlohy textu</a:t>
            </a:r>
            <a:endParaRPr kumimoji="0" lang="en-US"/>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eaLnBrk="1" latinLnBrk="0" hangingPunct="1"/>
            <a:r>
              <a:rPr lang="sk-SK" smtClean="0"/>
              <a:t>Upravte štýl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p:txBody>
          <a:bodyPr/>
          <a:lstStyle/>
          <a:p>
            <a:fld id="{556F80A7-906C-4ADC-A570-1F10F824AFED}" type="datetimeFigureOut">
              <a:rPr lang="sk-SK" smtClean="0"/>
              <a:t>24.6.2020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1B5591E6-E001-454F-8B52-5FF56A8080BF}" type="slidenum">
              <a:rPr lang="sk-SK" smtClean="0"/>
              <a:t>‹#›</a:t>
            </a:fld>
            <a:endParaRPr lang="sk-SK"/>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Upravte štýly predlohy textu</a:t>
            </a:r>
            <a:endParaRPr kumimoji="0" lang="en-US"/>
          </a:p>
        </p:txBody>
      </p:sp>
      <p:sp>
        <p:nvSpPr>
          <p:cNvPr id="8" name="Zástupný symbol obsahu 7"/>
          <p:cNvSpPr>
            <a:spLocks noGrp="1"/>
          </p:cNvSpPr>
          <p:nvPr>
            <p:ph sz="quarter" idx="1"/>
          </p:nvPr>
        </p:nvSpPr>
        <p:spPr>
          <a:xfrm>
            <a:off x="457200" y="1600200"/>
            <a:ext cx="7467600" cy="4873752"/>
          </a:xfrm>
        </p:spPr>
        <p:txBody>
          <a:bodyPr/>
          <a:lstStyle/>
          <a:p>
            <a:pPr lvl="0" eaLnBrk="1" latinLnBrk="0" hangingPunct="1"/>
            <a:r>
              <a:rPr lang="sk-SK" smtClean="0"/>
              <a:t>Upravte štýl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7" name="Zástupný symbol dátumu 6"/>
          <p:cNvSpPr>
            <a:spLocks noGrp="1"/>
          </p:cNvSpPr>
          <p:nvPr>
            <p:ph type="dt" sz="half" idx="14"/>
          </p:nvPr>
        </p:nvSpPr>
        <p:spPr/>
        <p:txBody>
          <a:bodyPr rtlCol="0"/>
          <a:lstStyle/>
          <a:p>
            <a:fld id="{556F80A7-906C-4ADC-A570-1F10F824AFED}" type="datetimeFigureOut">
              <a:rPr lang="sk-SK" smtClean="0"/>
              <a:t>24.6.2020</a:t>
            </a:fld>
            <a:endParaRPr lang="sk-SK"/>
          </a:p>
        </p:txBody>
      </p:sp>
      <p:sp>
        <p:nvSpPr>
          <p:cNvPr id="9" name="Zástupný symbol čísla snímky 8"/>
          <p:cNvSpPr>
            <a:spLocks noGrp="1"/>
          </p:cNvSpPr>
          <p:nvPr>
            <p:ph type="sldNum" sz="quarter" idx="15"/>
          </p:nvPr>
        </p:nvSpPr>
        <p:spPr/>
        <p:txBody>
          <a:bodyPr rtlCol="0"/>
          <a:lstStyle/>
          <a:p>
            <a:fld id="{1B5591E6-E001-454F-8B52-5FF56A8080BF}" type="slidenum">
              <a:rPr lang="sk-SK" smtClean="0"/>
              <a:t>‹#›</a:t>
            </a:fld>
            <a:endParaRPr lang="sk-SK"/>
          </a:p>
        </p:txBody>
      </p:sp>
      <p:sp>
        <p:nvSpPr>
          <p:cNvPr id="10" name="Zástupný symbol päty 9"/>
          <p:cNvSpPr>
            <a:spLocks noGrp="1"/>
          </p:cNvSpPr>
          <p:nvPr>
            <p:ph type="ftr" sz="quarter" idx="16"/>
          </p:nvPr>
        </p:nvSpPr>
        <p:spPr/>
        <p:txBody>
          <a:bodyPr rtlCol="0"/>
          <a:lstStyle/>
          <a:p>
            <a:endParaRPr lang="sk-SK"/>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Hlavička sekcie">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2286000" y="2895600"/>
            <a:ext cx="6172200" cy="2053590"/>
          </a:xfrm>
        </p:spPr>
        <p:txBody>
          <a:bodyPr/>
          <a:lstStyle>
            <a:lvl1pPr algn="l">
              <a:buNone/>
              <a:defRPr sz="3000" b="1" cap="small" baseline="0"/>
            </a:lvl1pPr>
          </a:lstStyle>
          <a:p>
            <a:r>
              <a:rPr kumimoji="0" lang="sk-SK" smtClean="0"/>
              <a:t>Upravte štýly predlohy textu</a:t>
            </a:r>
            <a:endParaRPr kumimoji="0" lang="en-US"/>
          </a:p>
        </p:txBody>
      </p:sp>
      <p:sp>
        <p:nvSpPr>
          <p:cNvPr id="3" name="Zástupný symbol textu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k-SK" smtClean="0"/>
              <a:t>Upravte štýl predlohy textu.</a:t>
            </a:r>
          </a:p>
        </p:txBody>
      </p:sp>
      <p:sp>
        <p:nvSpPr>
          <p:cNvPr id="4" name="Zástupný symbol dátumu 3"/>
          <p:cNvSpPr>
            <a:spLocks noGrp="1"/>
          </p:cNvSpPr>
          <p:nvPr>
            <p:ph type="dt" sz="half" idx="10"/>
          </p:nvPr>
        </p:nvSpPr>
        <p:spPr bwMode="auto">
          <a:xfrm rot="5400000">
            <a:off x="7763256" y="1170432"/>
            <a:ext cx="2286000" cy="381000"/>
          </a:xfrm>
        </p:spPr>
        <p:txBody>
          <a:bodyPr/>
          <a:lstStyle/>
          <a:p>
            <a:fld id="{556F80A7-906C-4ADC-A570-1F10F824AFED}" type="datetimeFigureOut">
              <a:rPr lang="sk-SK" smtClean="0"/>
              <a:t>24.6.2020</a:t>
            </a:fld>
            <a:endParaRPr lang="sk-SK"/>
          </a:p>
        </p:txBody>
      </p:sp>
      <p:sp>
        <p:nvSpPr>
          <p:cNvPr id="5" name="Zástupný symbol päty 4"/>
          <p:cNvSpPr>
            <a:spLocks noGrp="1"/>
          </p:cNvSpPr>
          <p:nvPr>
            <p:ph type="ftr" sz="quarter" idx="11"/>
          </p:nvPr>
        </p:nvSpPr>
        <p:spPr bwMode="auto">
          <a:xfrm rot="5400000">
            <a:off x="7077456" y="4178808"/>
            <a:ext cx="3657600" cy="384048"/>
          </a:xfrm>
        </p:spPr>
        <p:txBody>
          <a:bodyPr/>
          <a:lstStyle/>
          <a:p>
            <a:endParaRPr lang="sk-SK"/>
          </a:p>
        </p:txBody>
      </p:sp>
      <p:sp>
        <p:nvSpPr>
          <p:cNvPr id="9" name="Obdĺžnik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ĺžnik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bdĺžnik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ĺžnik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ovná spojnica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ovná spojnica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ovná spojnica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ovná spojnica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Rovná spojnica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Obdĺžnik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á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á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á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á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á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ovná spojnica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čísla snímky 5"/>
          <p:cNvSpPr>
            <a:spLocks noGrp="1"/>
          </p:cNvSpPr>
          <p:nvPr>
            <p:ph type="sldNum" sz="quarter" idx="12"/>
          </p:nvPr>
        </p:nvSpPr>
        <p:spPr bwMode="auto">
          <a:xfrm>
            <a:off x="1340616" y="4928702"/>
            <a:ext cx="609600" cy="517524"/>
          </a:xfrm>
        </p:spPr>
        <p:txBody>
          <a:bodyPr/>
          <a:lstStyle/>
          <a:p>
            <a:fld id="{1B5591E6-E001-454F-8B52-5FF56A8080BF}" type="slidenum">
              <a:rPr lang="sk-SK" smtClean="0"/>
              <a:t>‹#›</a:t>
            </a:fld>
            <a:endParaRPr lang="sk-SK"/>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Upravte štýly predlohy textu</a:t>
            </a:r>
            <a:endParaRPr kumimoji="0" lang="en-US"/>
          </a:p>
        </p:txBody>
      </p:sp>
      <p:sp>
        <p:nvSpPr>
          <p:cNvPr id="5" name="Zástupný symbol dátumu 4"/>
          <p:cNvSpPr>
            <a:spLocks noGrp="1"/>
          </p:cNvSpPr>
          <p:nvPr>
            <p:ph type="dt" sz="half" idx="10"/>
          </p:nvPr>
        </p:nvSpPr>
        <p:spPr/>
        <p:txBody>
          <a:bodyPr/>
          <a:lstStyle/>
          <a:p>
            <a:fld id="{556F80A7-906C-4ADC-A570-1F10F824AFED}" type="datetimeFigureOut">
              <a:rPr lang="sk-SK" smtClean="0"/>
              <a:t>24.6.2020</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1B5591E6-E001-454F-8B52-5FF56A8080BF}" type="slidenum">
              <a:rPr lang="sk-SK" smtClean="0"/>
              <a:t>‹#›</a:t>
            </a:fld>
            <a:endParaRPr lang="sk-SK"/>
          </a:p>
        </p:txBody>
      </p:sp>
      <p:sp>
        <p:nvSpPr>
          <p:cNvPr id="9" name="Zástupný symbol obsahu 8"/>
          <p:cNvSpPr>
            <a:spLocks noGrp="1"/>
          </p:cNvSpPr>
          <p:nvPr>
            <p:ph sz="quarter" idx="1"/>
          </p:nvPr>
        </p:nvSpPr>
        <p:spPr>
          <a:xfrm>
            <a:off x="457200" y="1600200"/>
            <a:ext cx="3657600" cy="4572000"/>
          </a:xfrm>
        </p:spPr>
        <p:txBody>
          <a:bodyPr/>
          <a:lstStyle/>
          <a:p>
            <a:pPr lvl="0" eaLnBrk="1" latinLnBrk="0" hangingPunct="1"/>
            <a:r>
              <a:rPr lang="sk-SK" smtClean="0"/>
              <a:t>Upravte štýl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11" name="Zástupný symbol obsahu 10"/>
          <p:cNvSpPr>
            <a:spLocks noGrp="1"/>
          </p:cNvSpPr>
          <p:nvPr>
            <p:ph sz="quarter" idx="2"/>
          </p:nvPr>
        </p:nvSpPr>
        <p:spPr>
          <a:xfrm>
            <a:off x="4270248" y="1600200"/>
            <a:ext cx="3657600" cy="4572000"/>
          </a:xfrm>
        </p:spPr>
        <p:txBody>
          <a:bodyPr/>
          <a:lstStyle/>
          <a:p>
            <a:pPr lvl="0" eaLnBrk="1" latinLnBrk="0" hangingPunct="1"/>
            <a:r>
              <a:rPr lang="sk-SK" smtClean="0"/>
              <a:t>Upravte štýl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7543800" cy="1143000"/>
          </a:xfrm>
        </p:spPr>
        <p:txBody>
          <a:bodyPr anchor="b"/>
          <a:lstStyle>
            <a:lvl1pPr>
              <a:defRPr/>
            </a:lvl1pPr>
          </a:lstStyle>
          <a:p>
            <a:r>
              <a:rPr kumimoji="0" lang="sk-SK" smtClean="0"/>
              <a:t>Upravte štýly predlohy textu</a:t>
            </a:r>
            <a:endParaRPr kumimoji="0" lang="en-US"/>
          </a:p>
        </p:txBody>
      </p:sp>
      <p:sp>
        <p:nvSpPr>
          <p:cNvPr id="7" name="Zástupný symbol dátumu 6"/>
          <p:cNvSpPr>
            <a:spLocks noGrp="1"/>
          </p:cNvSpPr>
          <p:nvPr>
            <p:ph type="dt" sz="half" idx="10"/>
          </p:nvPr>
        </p:nvSpPr>
        <p:spPr/>
        <p:txBody>
          <a:bodyPr/>
          <a:lstStyle/>
          <a:p>
            <a:fld id="{556F80A7-906C-4ADC-A570-1F10F824AFED}" type="datetimeFigureOut">
              <a:rPr lang="sk-SK" smtClean="0"/>
              <a:t>24.6.2020</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1B5591E6-E001-454F-8B52-5FF56A8080BF}" type="slidenum">
              <a:rPr lang="sk-SK" smtClean="0"/>
              <a:t>‹#›</a:t>
            </a:fld>
            <a:endParaRPr lang="sk-SK"/>
          </a:p>
        </p:txBody>
      </p:sp>
      <p:sp>
        <p:nvSpPr>
          <p:cNvPr id="11" name="Zástupný symbol obsahu 10"/>
          <p:cNvSpPr>
            <a:spLocks noGrp="1"/>
          </p:cNvSpPr>
          <p:nvPr>
            <p:ph sz="quarter" idx="2"/>
          </p:nvPr>
        </p:nvSpPr>
        <p:spPr>
          <a:xfrm>
            <a:off x="457200" y="2362200"/>
            <a:ext cx="3657600" cy="3886200"/>
          </a:xfrm>
        </p:spPr>
        <p:txBody>
          <a:bodyPr/>
          <a:lstStyle/>
          <a:p>
            <a:pPr lvl="0" eaLnBrk="1" latinLnBrk="0" hangingPunct="1"/>
            <a:r>
              <a:rPr lang="sk-SK" smtClean="0"/>
              <a:t>Upravte štýl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13" name="Zástupný symbol obsahu 12"/>
          <p:cNvSpPr>
            <a:spLocks noGrp="1"/>
          </p:cNvSpPr>
          <p:nvPr>
            <p:ph sz="quarter" idx="4"/>
          </p:nvPr>
        </p:nvSpPr>
        <p:spPr>
          <a:xfrm>
            <a:off x="4371975" y="2362200"/>
            <a:ext cx="3657600" cy="3886200"/>
          </a:xfrm>
        </p:spPr>
        <p:txBody>
          <a:bodyPr/>
          <a:lstStyle/>
          <a:p>
            <a:pPr lvl="0" eaLnBrk="1" latinLnBrk="0" hangingPunct="1"/>
            <a:r>
              <a:rPr lang="sk-SK" smtClean="0"/>
              <a:t>Upravte štýl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12" name="Zástupný symbol textu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k-SK" smtClean="0"/>
              <a:t>Upravte štýl predlohy textu.</a:t>
            </a:r>
          </a:p>
        </p:txBody>
      </p:sp>
      <p:sp>
        <p:nvSpPr>
          <p:cNvPr id="14" name="Zástupný symbol textu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k-SK" smtClean="0"/>
              <a:t>Upravte štýl predlohy textu.</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Upravte štýly predlohy textu</a:t>
            </a:r>
            <a:endParaRPr kumimoji="0" lang="en-US"/>
          </a:p>
        </p:txBody>
      </p:sp>
      <p:sp>
        <p:nvSpPr>
          <p:cNvPr id="6" name="Zástupný symbol dátumu 5"/>
          <p:cNvSpPr>
            <a:spLocks noGrp="1"/>
          </p:cNvSpPr>
          <p:nvPr>
            <p:ph type="dt" sz="half" idx="10"/>
          </p:nvPr>
        </p:nvSpPr>
        <p:spPr/>
        <p:txBody>
          <a:bodyPr rtlCol="0"/>
          <a:lstStyle/>
          <a:p>
            <a:fld id="{556F80A7-906C-4ADC-A570-1F10F824AFED}" type="datetimeFigureOut">
              <a:rPr lang="sk-SK" smtClean="0"/>
              <a:t>24.6.2020</a:t>
            </a:fld>
            <a:endParaRPr lang="sk-SK"/>
          </a:p>
        </p:txBody>
      </p:sp>
      <p:sp>
        <p:nvSpPr>
          <p:cNvPr id="7" name="Zástupný symbol čísla snímky 6"/>
          <p:cNvSpPr>
            <a:spLocks noGrp="1"/>
          </p:cNvSpPr>
          <p:nvPr>
            <p:ph type="sldNum" sz="quarter" idx="11"/>
          </p:nvPr>
        </p:nvSpPr>
        <p:spPr/>
        <p:txBody>
          <a:bodyPr rtlCol="0"/>
          <a:lstStyle/>
          <a:p>
            <a:fld id="{1B5591E6-E001-454F-8B52-5FF56A8080BF}" type="slidenum">
              <a:rPr lang="sk-SK" smtClean="0"/>
              <a:t>‹#›</a:t>
            </a:fld>
            <a:endParaRPr lang="sk-SK"/>
          </a:p>
        </p:txBody>
      </p:sp>
      <p:sp>
        <p:nvSpPr>
          <p:cNvPr id="8" name="Zástupný symbol päty 7"/>
          <p:cNvSpPr>
            <a:spLocks noGrp="1"/>
          </p:cNvSpPr>
          <p:nvPr>
            <p:ph type="ftr" sz="quarter" idx="12"/>
          </p:nvPr>
        </p:nvSpPr>
        <p:spPr/>
        <p:txBody>
          <a:bodyPr rtlCol="0"/>
          <a:lstStyle/>
          <a:p>
            <a:endParaRPr lang="sk-SK"/>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556F80A7-906C-4ADC-A570-1F10F824AFED}" type="datetimeFigureOut">
              <a:rPr lang="sk-SK" smtClean="0"/>
              <a:t>24.6.2020</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1B5591E6-E001-454F-8B52-5FF56A8080BF}" type="slidenum">
              <a:rPr lang="sk-SK" smtClean="0"/>
              <a:t>‹#›</a:t>
            </a:fld>
            <a:endParaRPr lang="sk-SK"/>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popisom">
    <p:bg>
      <p:bgRef idx="1001">
        <a:schemeClr val="bg1"/>
      </p:bgRef>
    </p:bg>
    <p:spTree>
      <p:nvGrpSpPr>
        <p:cNvPr id="1" name=""/>
        <p:cNvGrpSpPr/>
        <p:nvPr/>
      </p:nvGrpSpPr>
      <p:grpSpPr>
        <a:xfrm>
          <a:off x="0" y="0"/>
          <a:ext cx="0" cy="0"/>
          <a:chOff x="0" y="0"/>
          <a:chExt cx="0" cy="0"/>
        </a:xfrm>
      </p:grpSpPr>
      <p:sp>
        <p:nvSpPr>
          <p:cNvPr id="10" name="Rovná spojnica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Nadpis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sk-SK" smtClean="0"/>
              <a:t>Upravte štýly predlohy textu</a:t>
            </a:r>
            <a:endParaRPr kumimoji="0" lang="en-US"/>
          </a:p>
        </p:txBody>
      </p:sp>
      <p:sp>
        <p:nvSpPr>
          <p:cNvPr id="3" name="Zástupný symbol textu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sk-SK" smtClean="0"/>
              <a:t>Upravte štýl predlohy textu.</a:t>
            </a:r>
          </a:p>
        </p:txBody>
      </p:sp>
      <p:sp>
        <p:nvSpPr>
          <p:cNvPr id="8" name="Rovná spojnica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ovná spojnica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ovná spojnica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bdĺžnik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ovná spojnica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á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Zástupný symbol obsahu 17"/>
          <p:cNvSpPr>
            <a:spLocks noGrp="1"/>
          </p:cNvSpPr>
          <p:nvPr>
            <p:ph sz="quarter" idx="1"/>
          </p:nvPr>
        </p:nvSpPr>
        <p:spPr>
          <a:xfrm>
            <a:off x="304800" y="274320"/>
            <a:ext cx="5638800" cy="6327648"/>
          </a:xfrm>
        </p:spPr>
        <p:txBody>
          <a:bodyPr/>
          <a:lstStyle/>
          <a:p>
            <a:pPr lvl="0" eaLnBrk="1" latinLnBrk="0" hangingPunct="1"/>
            <a:r>
              <a:rPr lang="sk-SK" smtClean="0"/>
              <a:t>Upravte štýl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21" name="Zástupný symbol dátumu 20"/>
          <p:cNvSpPr>
            <a:spLocks noGrp="1"/>
          </p:cNvSpPr>
          <p:nvPr>
            <p:ph type="dt" sz="half" idx="14"/>
          </p:nvPr>
        </p:nvSpPr>
        <p:spPr/>
        <p:txBody>
          <a:bodyPr rtlCol="0"/>
          <a:lstStyle/>
          <a:p>
            <a:fld id="{556F80A7-906C-4ADC-A570-1F10F824AFED}" type="datetimeFigureOut">
              <a:rPr lang="sk-SK" smtClean="0"/>
              <a:t>24.6.2020</a:t>
            </a:fld>
            <a:endParaRPr lang="sk-SK"/>
          </a:p>
        </p:txBody>
      </p:sp>
      <p:sp>
        <p:nvSpPr>
          <p:cNvPr id="22" name="Zástupný symbol čísla snímky 21"/>
          <p:cNvSpPr>
            <a:spLocks noGrp="1"/>
          </p:cNvSpPr>
          <p:nvPr>
            <p:ph type="sldNum" sz="quarter" idx="15"/>
          </p:nvPr>
        </p:nvSpPr>
        <p:spPr/>
        <p:txBody>
          <a:bodyPr rtlCol="0"/>
          <a:lstStyle/>
          <a:p>
            <a:fld id="{1B5591E6-E001-454F-8B52-5FF56A8080BF}" type="slidenum">
              <a:rPr lang="sk-SK" smtClean="0"/>
              <a:t>‹#›</a:t>
            </a:fld>
            <a:endParaRPr lang="sk-SK"/>
          </a:p>
        </p:txBody>
      </p:sp>
      <p:sp>
        <p:nvSpPr>
          <p:cNvPr id="23" name="Zástupný symbol päty 22"/>
          <p:cNvSpPr>
            <a:spLocks noGrp="1"/>
          </p:cNvSpPr>
          <p:nvPr>
            <p:ph type="ftr" sz="quarter" idx="16"/>
          </p:nvPr>
        </p:nvSpPr>
        <p:spPr/>
        <p:txBody>
          <a:bodyPr rtlCol="0"/>
          <a:lstStyle/>
          <a:p>
            <a:endParaRPr lang="sk-SK"/>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9" name="Rovná spojnica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á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Nadpis 1"/>
          <p:cNvSpPr>
            <a:spLocks noGrp="1"/>
          </p:cNvSpPr>
          <p:nvPr>
            <p:ph type="title"/>
          </p:nvPr>
        </p:nvSpPr>
        <p:spPr>
          <a:xfrm rot="5400000">
            <a:off x="3350133" y="3200400"/>
            <a:ext cx="6309360" cy="457200"/>
          </a:xfrm>
        </p:spPr>
        <p:txBody>
          <a:bodyPr anchor="b"/>
          <a:lstStyle>
            <a:lvl1pPr algn="l">
              <a:buNone/>
              <a:defRPr sz="2000" b="1"/>
            </a:lvl1pPr>
          </a:lstStyle>
          <a:p>
            <a:r>
              <a:rPr kumimoji="0" lang="sk-SK" smtClean="0"/>
              <a:t>Upravte štýly predlohy textu</a:t>
            </a:r>
            <a:endParaRPr kumimoji="0" lang="en-US"/>
          </a:p>
        </p:txBody>
      </p:sp>
      <p:sp>
        <p:nvSpPr>
          <p:cNvPr id="3" name="Zástupný symbol obrázka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sk-SK" smtClean="0"/>
              <a:t>Ak chcete pridať obrázok, kliknite na ikonu</a:t>
            </a:r>
            <a:endParaRPr kumimoji="0" lang="en-US" dirty="0"/>
          </a:p>
        </p:txBody>
      </p:sp>
      <p:sp>
        <p:nvSpPr>
          <p:cNvPr id="4" name="Zástupný symbol textu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sk-SK" smtClean="0"/>
              <a:t>Upravte štýl predlohy textu.</a:t>
            </a:r>
          </a:p>
        </p:txBody>
      </p:sp>
      <p:sp>
        <p:nvSpPr>
          <p:cNvPr id="10" name="Rovná spojnica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Obdĺžnik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ovná spojnica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Rovná spojnica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Rovná spojnica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Zástupný symbol dátumu 16"/>
          <p:cNvSpPr>
            <a:spLocks noGrp="1"/>
          </p:cNvSpPr>
          <p:nvPr>
            <p:ph type="dt" sz="half" idx="10"/>
          </p:nvPr>
        </p:nvSpPr>
        <p:spPr/>
        <p:txBody>
          <a:bodyPr rtlCol="0"/>
          <a:lstStyle/>
          <a:p>
            <a:fld id="{556F80A7-906C-4ADC-A570-1F10F824AFED}" type="datetimeFigureOut">
              <a:rPr lang="sk-SK" smtClean="0"/>
              <a:t>24.6.2020</a:t>
            </a:fld>
            <a:endParaRPr lang="sk-SK"/>
          </a:p>
        </p:txBody>
      </p:sp>
      <p:sp>
        <p:nvSpPr>
          <p:cNvPr id="18" name="Zástupný symbol čísla snímky 17"/>
          <p:cNvSpPr>
            <a:spLocks noGrp="1"/>
          </p:cNvSpPr>
          <p:nvPr>
            <p:ph type="sldNum" sz="quarter" idx="11"/>
          </p:nvPr>
        </p:nvSpPr>
        <p:spPr/>
        <p:txBody>
          <a:bodyPr rtlCol="0"/>
          <a:lstStyle/>
          <a:p>
            <a:fld id="{1B5591E6-E001-454F-8B52-5FF56A8080BF}" type="slidenum">
              <a:rPr lang="sk-SK" smtClean="0"/>
              <a:t>‹#›</a:t>
            </a:fld>
            <a:endParaRPr lang="sk-SK"/>
          </a:p>
        </p:txBody>
      </p:sp>
      <p:sp>
        <p:nvSpPr>
          <p:cNvPr id="21" name="Zástupný symbol päty 20"/>
          <p:cNvSpPr>
            <a:spLocks noGrp="1"/>
          </p:cNvSpPr>
          <p:nvPr>
            <p:ph type="ftr" sz="quarter" idx="12"/>
          </p:nvPr>
        </p:nvSpPr>
        <p:spPr/>
        <p:txBody>
          <a:bodyPr rtlCol="0"/>
          <a:lstStyle/>
          <a:p>
            <a:endParaRPr lang="sk-SK"/>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ovná spojnica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Zástupný symbol nadpisu 21"/>
          <p:cNvSpPr>
            <a:spLocks noGrp="1"/>
          </p:cNvSpPr>
          <p:nvPr>
            <p:ph type="title"/>
          </p:nvPr>
        </p:nvSpPr>
        <p:spPr>
          <a:xfrm>
            <a:off x="457200" y="274638"/>
            <a:ext cx="7467600" cy="1143000"/>
          </a:xfrm>
          <a:prstGeom prst="rect">
            <a:avLst/>
          </a:prstGeom>
        </p:spPr>
        <p:txBody>
          <a:bodyPr vert="horz" anchor="b">
            <a:normAutofit/>
          </a:bodyPr>
          <a:lstStyle/>
          <a:p>
            <a:r>
              <a:rPr kumimoji="0" lang="sk-SK" smtClean="0"/>
              <a:t>Upravte štýly predlohy textu</a:t>
            </a:r>
            <a:endParaRPr kumimoji="0" lang="en-US"/>
          </a:p>
        </p:txBody>
      </p:sp>
      <p:sp>
        <p:nvSpPr>
          <p:cNvPr id="13" name="Zástupný symbol textu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sk-SK" smtClean="0"/>
              <a:t>Upravte štýl predlohy textu.</a:t>
            </a:r>
          </a:p>
          <a:p>
            <a:pPr lvl="1" eaLnBrk="1" latinLnBrk="0" hangingPunct="1"/>
            <a:r>
              <a:rPr kumimoji="0" lang="sk-SK" smtClean="0"/>
              <a:t>Druhá úroveň</a:t>
            </a:r>
          </a:p>
          <a:p>
            <a:pPr lvl="2" eaLnBrk="1" latinLnBrk="0" hangingPunct="1"/>
            <a:r>
              <a:rPr kumimoji="0" lang="sk-SK" smtClean="0"/>
              <a:t>Tretia úroveň</a:t>
            </a:r>
          </a:p>
          <a:p>
            <a:pPr lvl="3" eaLnBrk="1" latinLnBrk="0" hangingPunct="1"/>
            <a:r>
              <a:rPr kumimoji="0" lang="sk-SK" smtClean="0"/>
              <a:t>Štvrtá úroveň</a:t>
            </a:r>
          </a:p>
          <a:p>
            <a:pPr lvl="4" eaLnBrk="1" latinLnBrk="0" hangingPunct="1"/>
            <a:r>
              <a:rPr kumimoji="0" lang="sk-SK" smtClean="0"/>
              <a:t>Piata úroveň</a:t>
            </a:r>
            <a:endParaRPr kumimoji="0" lang="en-US"/>
          </a:p>
        </p:txBody>
      </p:sp>
      <p:sp>
        <p:nvSpPr>
          <p:cNvPr id="14" name="Zástupný symbol dátumu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56F80A7-906C-4ADC-A570-1F10F824AFED}" type="datetimeFigureOut">
              <a:rPr lang="sk-SK" smtClean="0"/>
              <a:t>24.6.2020</a:t>
            </a:fld>
            <a:endParaRPr lang="sk-SK"/>
          </a:p>
        </p:txBody>
      </p:sp>
      <p:sp>
        <p:nvSpPr>
          <p:cNvPr id="3" name="Zástupný symbol päty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sk-SK"/>
          </a:p>
        </p:txBody>
      </p:sp>
      <p:sp>
        <p:nvSpPr>
          <p:cNvPr id="7" name="Rovná spojnica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Rovná spojnica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Obdĺžnik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vná spojnica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á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Zástupný symbol čísla snímky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B5591E6-E001-454F-8B52-5FF56A8080BF}" type="slidenum">
              <a:rPr lang="sk-SK" smtClean="0"/>
              <a:t>‹#›</a:t>
            </a:fld>
            <a:endParaRPr lang="sk-SK"/>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N&#225;rodn&#253;%20program%20eradik&#225;cie%20VHS%20a%20IHN%202020-2021.doc"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NarodnyProgramEradikacieRyb2020%20-2021.doc" TargetMode="External"/><Relationship Id="rId2" Type="http://schemas.openxmlformats.org/officeDocument/2006/relationships/hyperlink" Target="SPRIEVODN&#221;%20DOKLAD%20ryby%20&#271;al&#353;&#237;%20chov.doc"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276872"/>
            <a:ext cx="7772400" cy="1656184"/>
          </a:xfrm>
        </p:spPr>
        <p:txBody>
          <a:bodyPr>
            <a:normAutofit/>
          </a:bodyPr>
          <a:lstStyle/>
          <a:p>
            <a:r>
              <a:rPr lang="sk-SK" sz="4400" dirty="0" smtClean="0">
                <a:solidFill>
                  <a:schemeClr val="accent2">
                    <a:lumMod val="75000"/>
                  </a:schemeClr>
                </a:solidFill>
              </a:rPr>
              <a:t>Premiestňovanie živých rýb v rámci SR</a:t>
            </a:r>
            <a:endParaRPr lang="sk-SK" sz="4400" dirty="0">
              <a:solidFill>
                <a:schemeClr val="accent2">
                  <a:lumMod val="75000"/>
                </a:schemeClr>
              </a:solidFill>
            </a:endParaRPr>
          </a:p>
        </p:txBody>
      </p:sp>
      <p:sp>
        <p:nvSpPr>
          <p:cNvPr id="3" name="Podnadpis 2"/>
          <p:cNvSpPr>
            <a:spLocks noGrp="1"/>
          </p:cNvSpPr>
          <p:nvPr>
            <p:ph type="subTitle" idx="1"/>
          </p:nvPr>
        </p:nvSpPr>
        <p:spPr>
          <a:xfrm>
            <a:off x="2699792" y="4869160"/>
            <a:ext cx="5760640" cy="1296144"/>
          </a:xfrm>
        </p:spPr>
        <p:txBody>
          <a:bodyPr>
            <a:normAutofit/>
          </a:bodyPr>
          <a:lstStyle/>
          <a:p>
            <a:pPr>
              <a:lnSpc>
                <a:spcPct val="80000"/>
              </a:lnSpc>
            </a:pPr>
            <a:r>
              <a:rPr lang="sk-SK" i="1" dirty="0">
                <a:solidFill>
                  <a:srgbClr val="005426"/>
                </a:solidFill>
              </a:rPr>
              <a:t>Štátna veterinárna </a:t>
            </a:r>
          </a:p>
          <a:p>
            <a:pPr>
              <a:lnSpc>
                <a:spcPct val="80000"/>
              </a:lnSpc>
            </a:pPr>
            <a:r>
              <a:rPr lang="sk-SK" i="1" dirty="0">
                <a:solidFill>
                  <a:srgbClr val="005426"/>
                </a:solidFill>
              </a:rPr>
              <a:t>a potravinová správa SR</a:t>
            </a:r>
          </a:p>
          <a:p>
            <a:pPr>
              <a:lnSpc>
                <a:spcPct val="80000"/>
              </a:lnSpc>
            </a:pPr>
            <a:endParaRPr lang="sk-SK" sz="2000" dirty="0">
              <a:solidFill>
                <a:srgbClr val="005426"/>
              </a:solidFill>
            </a:endParaRPr>
          </a:p>
          <a:p>
            <a:pPr>
              <a:lnSpc>
                <a:spcPct val="80000"/>
              </a:lnSpc>
            </a:pPr>
            <a:r>
              <a:rPr lang="sk-SK" sz="2000" i="1" dirty="0" smtClean="0">
                <a:solidFill>
                  <a:srgbClr val="C00000"/>
                </a:solidFill>
              </a:rPr>
              <a:t>MVDr</a:t>
            </a:r>
            <a:r>
              <a:rPr lang="sk-SK" sz="2000" i="1" dirty="0">
                <a:solidFill>
                  <a:srgbClr val="C00000"/>
                </a:solidFill>
              </a:rPr>
              <a:t>. </a:t>
            </a:r>
            <a:r>
              <a:rPr lang="sk-SK" sz="2000" i="1" dirty="0" smtClean="0">
                <a:solidFill>
                  <a:srgbClr val="C00000"/>
                </a:solidFill>
              </a:rPr>
              <a:t>Erika </a:t>
            </a:r>
            <a:r>
              <a:rPr lang="sk-SK" sz="2000" i="1" dirty="0" err="1" smtClean="0">
                <a:solidFill>
                  <a:srgbClr val="C00000"/>
                </a:solidFill>
              </a:rPr>
              <a:t>Papierniková</a:t>
            </a:r>
            <a:endParaRPr lang="sk-SK" i="1" dirty="0">
              <a:solidFill>
                <a:srgbClr val="C00000"/>
              </a:solidFill>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2276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5" name="Obrázok 5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4508500"/>
            <a:ext cx="23241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4117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32" presetClass="emph" presetSubtype="0" fill="hold" nodeType="afterEffect">
                                  <p:stCondLst>
                                    <p:cond delay="0"/>
                                  </p:stCondLst>
                                  <p:childTnLst>
                                    <p:animClr clrSpc="rgb" dir="cw">
                                      <p:cBhvr override="childStyle">
                                        <p:cTn id="10" dur="100" fill="hold"/>
                                        <p:tgtEl>
                                          <p:spTgt spid="4"/>
                                        </p:tgtEl>
                                        <p:attrNameLst>
                                          <p:attrName>style.color</p:attrName>
                                        </p:attrNameLst>
                                      </p:cBhvr>
                                      <p:to>
                                        <a:schemeClr val="accent2"/>
                                      </p:to>
                                    </p:animClr>
                                    <p:animClr clrSpc="rgb" dir="cw">
                                      <p:cBhvr>
                                        <p:cTn id="11" dur="100" fill="hold"/>
                                        <p:tgtEl>
                                          <p:spTgt spid="4"/>
                                        </p:tgtEl>
                                        <p:attrNameLst>
                                          <p:attrName>fillcolor</p:attrName>
                                        </p:attrNameLst>
                                      </p:cBhvr>
                                      <p:to>
                                        <a:schemeClr val="accent2"/>
                                      </p:to>
                                    </p:animClr>
                                    <p:set>
                                      <p:cBhvr>
                                        <p:cTn id="12" dur="100" fill="hold"/>
                                        <p:tgtEl>
                                          <p:spTgt spid="4"/>
                                        </p:tgtEl>
                                        <p:attrNameLst>
                                          <p:attrName>fill.type</p:attrName>
                                        </p:attrNameLst>
                                      </p:cBhvr>
                                      <p:to>
                                        <p:strVal val="solid"/>
                                      </p:to>
                                    </p:set>
                                    <p:set>
                                      <p:cBhvr>
                                        <p:cTn id="13" dur="100" fill="hold"/>
                                        <p:tgtEl>
                                          <p:spTgt spid="4"/>
                                        </p:tgtEl>
                                        <p:attrNameLst>
                                          <p:attrName>fill.on</p:attrName>
                                        </p:attrNameLst>
                                      </p:cBhvr>
                                      <p:to>
                                        <p:strVal val="true"/>
                                      </p:to>
                                    </p:set>
                                    <p:animRot by="120000">
                                      <p:cBhvr>
                                        <p:cTn id="14" dur="100" fill="hold">
                                          <p:stCondLst>
                                            <p:cond delay="0"/>
                                          </p:stCondLst>
                                        </p:cTn>
                                        <p:tgtEl>
                                          <p:spTgt spid="4"/>
                                        </p:tgtEl>
                                        <p:attrNameLst>
                                          <p:attrName>r</p:attrName>
                                        </p:attrNameLst>
                                      </p:cBhvr>
                                    </p:animRot>
                                    <p:animRot by="-240000">
                                      <p:cBhvr>
                                        <p:cTn id="15" dur="200" fill="hold">
                                          <p:stCondLst>
                                            <p:cond delay="200"/>
                                          </p:stCondLst>
                                        </p:cTn>
                                        <p:tgtEl>
                                          <p:spTgt spid="4"/>
                                        </p:tgtEl>
                                        <p:attrNameLst>
                                          <p:attrName>r</p:attrName>
                                        </p:attrNameLst>
                                      </p:cBhvr>
                                    </p:animRot>
                                    <p:animRot by="240000">
                                      <p:cBhvr>
                                        <p:cTn id="16" dur="200" fill="hold">
                                          <p:stCondLst>
                                            <p:cond delay="400"/>
                                          </p:stCondLst>
                                        </p:cTn>
                                        <p:tgtEl>
                                          <p:spTgt spid="4"/>
                                        </p:tgtEl>
                                        <p:attrNameLst>
                                          <p:attrName>r</p:attrName>
                                        </p:attrNameLst>
                                      </p:cBhvr>
                                    </p:animRot>
                                    <p:animRot by="-240000">
                                      <p:cBhvr>
                                        <p:cTn id="17" dur="200" fill="hold">
                                          <p:stCondLst>
                                            <p:cond delay="600"/>
                                          </p:stCondLst>
                                        </p:cTn>
                                        <p:tgtEl>
                                          <p:spTgt spid="4"/>
                                        </p:tgtEl>
                                        <p:attrNameLst>
                                          <p:attrName>r</p:attrName>
                                        </p:attrNameLst>
                                      </p:cBhvr>
                                    </p:animRot>
                                    <p:animRot by="120000">
                                      <p:cBhvr>
                                        <p:cTn id="18" dur="200" fill="hold">
                                          <p:stCondLst>
                                            <p:cond delay="800"/>
                                          </p:stCondLst>
                                        </p:cTn>
                                        <p:tgtEl>
                                          <p:spTgt spid="4"/>
                                        </p:tgtEl>
                                        <p:attrNameLst>
                                          <p:attrName>r</p:attrName>
                                        </p:attrNameLst>
                                      </p:cBhvr>
                                    </p:animRot>
                                  </p:childTnLst>
                                </p:cTn>
                              </p:par>
                            </p:childTnLst>
                          </p:cTn>
                        </p:par>
                        <p:par>
                          <p:cTn id="19" fill="hold">
                            <p:stCondLst>
                              <p:cond delay="1500"/>
                            </p:stCondLst>
                            <p:childTnLst>
                              <p:par>
                                <p:cTn id="20" presetID="8" presetClass="emph" presetSubtype="0" fill="hold" nodeType="afterEffect">
                                  <p:stCondLst>
                                    <p:cond delay="0"/>
                                  </p:stCondLst>
                                  <p:childTnLst>
                                    <p:animRot by="21600000">
                                      <p:cBhvr>
                                        <p:cTn id="21" dur="1000" fill="hold"/>
                                        <p:tgtEl>
                                          <p:spTgt spid="5"/>
                                        </p:tgtEl>
                                        <p:attrNameLst>
                                          <p:attrName>r</p:attrName>
                                        </p:attrNameLst>
                                      </p:cBhvr>
                                    </p:animRot>
                                  </p:childTnLst>
                                </p:cTn>
                              </p:par>
                            </p:childTnLst>
                          </p:cTn>
                        </p:par>
                        <p:par>
                          <p:cTn id="22" fill="hold">
                            <p:stCondLst>
                              <p:cond delay="2500"/>
                            </p:stCondLst>
                            <p:childTnLst>
                              <p:par>
                                <p:cTn id="23" presetID="45" presetClass="entr" presetSubtype="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2000"/>
                                        <p:tgtEl>
                                          <p:spTgt spid="2"/>
                                        </p:tgtEl>
                                      </p:cBhvr>
                                    </p:animEffect>
                                    <p:anim calcmode="lin" valueType="num">
                                      <p:cBhvr>
                                        <p:cTn id="26" dur="2000" fill="hold"/>
                                        <p:tgtEl>
                                          <p:spTgt spid="2"/>
                                        </p:tgtEl>
                                        <p:attrNameLst>
                                          <p:attrName>ppt_w</p:attrName>
                                        </p:attrNameLst>
                                      </p:cBhvr>
                                      <p:tavLst>
                                        <p:tav tm="0" fmla="#ppt_w*sin(2.5*pi*$)">
                                          <p:val>
                                            <p:fltVal val="0"/>
                                          </p:val>
                                        </p:tav>
                                        <p:tav tm="100000">
                                          <p:val>
                                            <p:fltVal val="1"/>
                                          </p:val>
                                        </p:tav>
                                      </p:tavLst>
                                    </p:anim>
                                    <p:anim calcmode="lin" valueType="num">
                                      <p:cBhvr>
                                        <p:cTn id="27"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just"/>
            <a:r>
              <a:rPr lang="sk-SK" sz="1800" b="1" dirty="0">
                <a:solidFill>
                  <a:srgbClr val="006C31"/>
                </a:solidFill>
              </a:rPr>
              <a:t>Národný program </a:t>
            </a:r>
            <a:r>
              <a:rPr lang="sk-SK" sz="1800" b="1" dirty="0" err="1">
                <a:solidFill>
                  <a:srgbClr val="006C31"/>
                </a:solidFill>
              </a:rPr>
              <a:t>eradikácie</a:t>
            </a:r>
            <a:r>
              <a:rPr lang="sk-SK" sz="1800" b="1" dirty="0">
                <a:solidFill>
                  <a:srgbClr val="006C31"/>
                </a:solidFill>
              </a:rPr>
              <a:t> vírusovej </a:t>
            </a:r>
            <a:r>
              <a:rPr lang="sk-SK" sz="1800" b="1" dirty="0" err="1">
                <a:solidFill>
                  <a:srgbClr val="006C31"/>
                </a:solidFill>
              </a:rPr>
              <a:t>hemoragickej</a:t>
            </a:r>
            <a:r>
              <a:rPr lang="sk-SK" sz="1800" b="1" dirty="0">
                <a:solidFill>
                  <a:srgbClr val="006C31"/>
                </a:solidFill>
              </a:rPr>
              <a:t> </a:t>
            </a:r>
            <a:r>
              <a:rPr lang="sk-SK" sz="1800" b="1" dirty="0" err="1">
                <a:solidFill>
                  <a:srgbClr val="006C31"/>
                </a:solidFill>
              </a:rPr>
              <a:t>septikémie</a:t>
            </a:r>
            <a:r>
              <a:rPr lang="sk-SK" sz="1800" b="1" dirty="0">
                <a:solidFill>
                  <a:srgbClr val="006C31"/>
                </a:solidFill>
              </a:rPr>
              <a:t> rýb (VHS) a infekčnej </a:t>
            </a:r>
            <a:r>
              <a:rPr lang="sk-SK" sz="1800" b="1" dirty="0" err="1">
                <a:solidFill>
                  <a:srgbClr val="006C31"/>
                </a:solidFill>
              </a:rPr>
              <a:t>hematopoetickej</a:t>
            </a:r>
            <a:r>
              <a:rPr lang="sk-SK" sz="1800" b="1" dirty="0">
                <a:solidFill>
                  <a:srgbClr val="006C31"/>
                </a:solidFill>
              </a:rPr>
              <a:t> </a:t>
            </a:r>
            <a:r>
              <a:rPr lang="sk-SK" sz="1800" b="1" dirty="0" err="1">
                <a:solidFill>
                  <a:srgbClr val="006C31"/>
                </a:solidFill>
              </a:rPr>
              <a:t>nekrózy</a:t>
            </a:r>
            <a:r>
              <a:rPr lang="sk-SK" sz="1800" b="1" dirty="0">
                <a:solidFill>
                  <a:srgbClr val="006C31"/>
                </a:solidFill>
              </a:rPr>
              <a:t> (IHN) v Slovenskej republike na roky 2020 -2021</a:t>
            </a:r>
            <a:endParaRPr lang="sk-SK" sz="1800" dirty="0"/>
          </a:p>
        </p:txBody>
      </p:sp>
      <p:sp>
        <p:nvSpPr>
          <p:cNvPr id="3" name="Zástupný objekt pre obsah 2"/>
          <p:cNvSpPr>
            <a:spLocks noGrp="1"/>
          </p:cNvSpPr>
          <p:nvPr>
            <p:ph sz="quarter" idx="1"/>
          </p:nvPr>
        </p:nvSpPr>
        <p:spPr/>
        <p:txBody>
          <a:bodyPr>
            <a:normAutofit fontScale="85000" lnSpcReduction="20000"/>
          </a:bodyPr>
          <a:lstStyle/>
          <a:p>
            <a:r>
              <a:rPr lang="sk-SK" b="1" dirty="0"/>
              <a:t>Chov infikovaný v ozdravovaní </a:t>
            </a:r>
            <a:r>
              <a:rPr lang="sk-SK" dirty="0"/>
              <a:t>-  môžu sa predávať konečnému spotrebiteľovi resp. dodávať maloobchodným </a:t>
            </a:r>
            <a:r>
              <a:rPr lang="sk-SK" dirty="0" smtClean="0"/>
              <a:t>prevádzkarňam </a:t>
            </a:r>
            <a:r>
              <a:rPr lang="sk-SK" dirty="0"/>
              <a:t>klinicky zdravé, usmrtené, tržné ryby na ľudskú spotrebu podľa Nariadenia vlády č. 360/2011 Z. z.. ktorým sa ustanovujú hygienické požiadavky na priamy predaj a dodávanie malého množstva prvotných produktov rastlinného a živočíšneho pôvodu a dodávanie mlieka a mliečnych výrobkov konečnému spotrebiteľovi a iným maloobchodným </a:t>
            </a:r>
            <a:r>
              <a:rPr lang="sk-SK" dirty="0" smtClean="0"/>
              <a:t>prevádzkarňam. </a:t>
            </a:r>
            <a:r>
              <a:rPr lang="sk-SK" dirty="0"/>
              <a:t>Ak farma nemá schválenú prevádzkareň na zabíjanie a úpravu produktov rybolovu môžu sa premiestňovať klinicky zdravé tržné ryby do schválenej prevádzkarne iba so súhlasom dotknutých RVPS. Ryby na ďalší chov do dosiahnutia tržnej veľkosti sa môžu premiestňovať so súhlasom veterinárnej správy len na farmu s rovnakým zdravotným štatútom. Pred predajom a premiestnením musia byť ryby vyšetrené v súlade § 27 zákona č. 39/2007 Z. z. na prítomnosť rezíduí (malachitová zelená, </a:t>
            </a:r>
            <a:r>
              <a:rPr lang="sk-SK" dirty="0" err="1"/>
              <a:t>leukomalachitová</a:t>
            </a:r>
            <a:r>
              <a:rPr lang="sk-SK" dirty="0"/>
              <a:t> zelená, kryštálová </a:t>
            </a:r>
            <a:r>
              <a:rPr lang="sk-SK" dirty="0" err="1"/>
              <a:t>violeť</a:t>
            </a:r>
            <a:r>
              <a:rPr lang="sk-SK" dirty="0"/>
              <a:t>, </a:t>
            </a:r>
            <a:r>
              <a:rPr lang="sk-SK" dirty="0" err="1"/>
              <a:t>leukokryštálová</a:t>
            </a:r>
            <a:r>
              <a:rPr lang="sk-SK" dirty="0"/>
              <a:t> </a:t>
            </a:r>
            <a:r>
              <a:rPr lang="sk-SK" dirty="0" err="1"/>
              <a:t>violeť</a:t>
            </a:r>
            <a:r>
              <a:rPr lang="sk-SK" dirty="0"/>
              <a:t> a briliantová zelená) </a:t>
            </a:r>
          </a:p>
          <a:p>
            <a:endParaRPr lang="sk-SK" dirty="0"/>
          </a:p>
        </p:txBody>
      </p:sp>
    </p:spTree>
    <p:extLst>
      <p:ext uri="{BB962C8B-B14F-4D97-AF65-F5344CB8AC3E}">
        <p14:creationId xmlns:p14="http://schemas.microsoft.com/office/powerpoint/2010/main" val="2491644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sz="1800" b="1" dirty="0">
                <a:solidFill>
                  <a:srgbClr val="006C31"/>
                </a:solidFill>
              </a:rPr>
              <a:t>Národný program </a:t>
            </a:r>
            <a:r>
              <a:rPr lang="sk-SK" sz="1800" b="1" dirty="0" err="1">
                <a:solidFill>
                  <a:srgbClr val="006C31"/>
                </a:solidFill>
              </a:rPr>
              <a:t>eradikácie</a:t>
            </a:r>
            <a:r>
              <a:rPr lang="sk-SK" sz="1800" b="1" dirty="0">
                <a:solidFill>
                  <a:srgbClr val="006C31"/>
                </a:solidFill>
              </a:rPr>
              <a:t> vírusovej </a:t>
            </a:r>
            <a:r>
              <a:rPr lang="sk-SK" sz="1800" b="1" dirty="0" err="1">
                <a:solidFill>
                  <a:srgbClr val="006C31"/>
                </a:solidFill>
              </a:rPr>
              <a:t>hemoragickej</a:t>
            </a:r>
            <a:r>
              <a:rPr lang="sk-SK" sz="1800" b="1" dirty="0">
                <a:solidFill>
                  <a:srgbClr val="006C31"/>
                </a:solidFill>
              </a:rPr>
              <a:t> </a:t>
            </a:r>
            <a:r>
              <a:rPr lang="sk-SK" sz="1800" b="1" dirty="0" err="1">
                <a:solidFill>
                  <a:srgbClr val="006C31"/>
                </a:solidFill>
              </a:rPr>
              <a:t>septikémie</a:t>
            </a:r>
            <a:r>
              <a:rPr lang="sk-SK" sz="1800" b="1" dirty="0">
                <a:solidFill>
                  <a:srgbClr val="006C31"/>
                </a:solidFill>
              </a:rPr>
              <a:t> rýb (VHS) a infekčnej </a:t>
            </a:r>
            <a:r>
              <a:rPr lang="sk-SK" sz="1800" b="1" dirty="0" err="1">
                <a:solidFill>
                  <a:srgbClr val="006C31"/>
                </a:solidFill>
              </a:rPr>
              <a:t>hematopoetickej</a:t>
            </a:r>
            <a:r>
              <a:rPr lang="sk-SK" sz="1800" b="1" dirty="0">
                <a:solidFill>
                  <a:srgbClr val="006C31"/>
                </a:solidFill>
              </a:rPr>
              <a:t> </a:t>
            </a:r>
            <a:r>
              <a:rPr lang="sk-SK" sz="1800" b="1" dirty="0" err="1">
                <a:solidFill>
                  <a:srgbClr val="006C31"/>
                </a:solidFill>
              </a:rPr>
              <a:t>nekrózy</a:t>
            </a:r>
            <a:r>
              <a:rPr lang="sk-SK" sz="1800" b="1" dirty="0">
                <a:solidFill>
                  <a:srgbClr val="006C31"/>
                </a:solidFill>
              </a:rPr>
              <a:t> (IHN) v Slovenskej republike na roky 2020 -2021</a:t>
            </a:r>
            <a:endParaRPr lang="sk-SK" sz="1800" dirty="0"/>
          </a:p>
        </p:txBody>
      </p:sp>
      <p:sp>
        <p:nvSpPr>
          <p:cNvPr id="3" name="Zástupný objekt pre obsah 2"/>
          <p:cNvSpPr>
            <a:spLocks noGrp="1"/>
          </p:cNvSpPr>
          <p:nvPr>
            <p:ph sz="quarter" idx="1"/>
          </p:nvPr>
        </p:nvSpPr>
        <p:spPr/>
        <p:txBody>
          <a:bodyPr>
            <a:normAutofit fontScale="85000" lnSpcReduction="20000"/>
          </a:bodyPr>
          <a:lstStyle/>
          <a:p>
            <a:pPr lvl="0" algn="just"/>
            <a:r>
              <a:rPr lang="sk-SK" b="1" dirty="0"/>
              <a:t>Chov bez výskytu – </a:t>
            </a:r>
            <a:r>
              <a:rPr lang="sk-SK" dirty="0"/>
              <a:t>ozdravený - nachádzajúci sa v ochrannom pásme VHS alebo IHN, z chovu sa môžu premiestňovať ryby na ďalší chov a spracovanie bez obmedzenia, avšak musí byť monitorovaný minimálne 4 x ročne bez výskytu klinických príznakov ochorenia so súhlasom veterinárnej správy</a:t>
            </a:r>
          </a:p>
          <a:p>
            <a:pPr marL="0" indent="0" algn="just">
              <a:buNone/>
            </a:pPr>
            <a:r>
              <a:rPr lang="sk-SK" dirty="0"/>
              <a:t> </a:t>
            </a:r>
          </a:p>
          <a:p>
            <a:pPr algn="just"/>
            <a:r>
              <a:rPr lang="sk-SK" dirty="0"/>
              <a:t>Každé premiestňovanie do ďalšieho chovu musí byť sprevádzané sprievodným dokladom potvrdeným úradným veterinárnym lekárom príslušnej RVPS. Každé premiestňovanie z infikovaných chovov v ozdravovaní musí byť vykonané pod veterinárnou kontrolou príslušnej RVPS. Ostatné premiestňovania sú v zmysle platnej legislatívy Európskej únie a členských štátov. Zásielky rýb, ktoré nie sú sprevádzané sprievodným dokladom vydaným príslušnou RVPS </a:t>
            </a:r>
            <a:r>
              <a:rPr lang="sk-SK" b="1" u="sng" dirty="0"/>
              <a:t>nesmú byť prijaté do žiadneho chovu vnímavých rýb</a:t>
            </a:r>
            <a:r>
              <a:rPr lang="sk-SK" dirty="0"/>
              <a:t>. Vzor </a:t>
            </a:r>
            <a:r>
              <a:rPr lang="sk-SK" dirty="0">
                <a:hlinkClick r:id="rId2" action="ppaction://hlinkfile"/>
              </a:rPr>
              <a:t>sprievodného</a:t>
            </a:r>
            <a:r>
              <a:rPr lang="sk-SK" dirty="0"/>
              <a:t> dokladu je uverejnený v prílohe č. 3 tohto programu.</a:t>
            </a:r>
          </a:p>
          <a:p>
            <a:endParaRPr lang="sk-SK" dirty="0"/>
          </a:p>
        </p:txBody>
      </p:sp>
    </p:spTree>
    <p:extLst>
      <p:ext uri="{BB962C8B-B14F-4D97-AF65-F5344CB8AC3E}">
        <p14:creationId xmlns:p14="http://schemas.microsoft.com/office/powerpoint/2010/main" val="2255443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sk-SK" sz="2200" b="1" dirty="0">
                <a:solidFill>
                  <a:srgbClr val="006C31"/>
                </a:solidFill>
              </a:rPr>
              <a:t>Národný program </a:t>
            </a:r>
            <a:r>
              <a:rPr lang="sk-SK" sz="2200" b="1" dirty="0" err="1">
                <a:solidFill>
                  <a:srgbClr val="006C31"/>
                </a:solidFill>
              </a:rPr>
              <a:t>eradikácie</a:t>
            </a:r>
            <a:r>
              <a:rPr lang="sk-SK" sz="2200" b="1" dirty="0">
                <a:solidFill>
                  <a:srgbClr val="006C31"/>
                </a:solidFill>
              </a:rPr>
              <a:t> bakteriálnych chorôb rýb v Slovenskej republike na roky 2020 -2021 </a:t>
            </a:r>
            <a:r>
              <a:rPr lang="sk-SK" sz="3200" dirty="0"/>
              <a:t/>
            </a:r>
            <a:br>
              <a:rPr lang="sk-SK" sz="3200" dirty="0"/>
            </a:br>
            <a:endParaRPr lang="sk-SK" dirty="0"/>
          </a:p>
        </p:txBody>
      </p:sp>
      <p:sp>
        <p:nvSpPr>
          <p:cNvPr id="3" name="Zástupný objekt pre obsah 2"/>
          <p:cNvSpPr>
            <a:spLocks noGrp="1"/>
          </p:cNvSpPr>
          <p:nvPr>
            <p:ph sz="quarter" idx="1"/>
          </p:nvPr>
        </p:nvSpPr>
        <p:spPr/>
        <p:txBody>
          <a:bodyPr>
            <a:normAutofit lnSpcReduction="10000"/>
          </a:bodyPr>
          <a:lstStyle/>
          <a:p>
            <a:r>
              <a:rPr lang="sk-SK" dirty="0"/>
              <a:t>Pri premiestňovaní rýb vnímavých na bakteriálne choroby platné pre chovy rýb so schváleným individuálnym </a:t>
            </a:r>
            <a:r>
              <a:rPr lang="sk-SK" dirty="0" err="1"/>
              <a:t>eradikačným</a:t>
            </a:r>
            <a:r>
              <a:rPr lang="sk-SK" dirty="0"/>
              <a:t> programom</a:t>
            </a:r>
            <a:r>
              <a:rPr lang="sk-SK" b="1" dirty="0"/>
              <a:t> </a:t>
            </a:r>
            <a:r>
              <a:rPr lang="sk-SK" dirty="0"/>
              <a:t>musí okrem požiadaviek uvedených vo všeobecnej časti spĺňať aj požiadavky programu </a:t>
            </a:r>
            <a:r>
              <a:rPr lang="sk-SK" dirty="0" err="1"/>
              <a:t>eradikácie</a:t>
            </a:r>
            <a:r>
              <a:rPr lang="sk-SK" dirty="0"/>
              <a:t> bakteriálnych </a:t>
            </a:r>
            <a:r>
              <a:rPr lang="sk-SK" dirty="0" err="1"/>
              <a:t>chrôb</a:t>
            </a:r>
            <a:r>
              <a:rPr lang="sk-SK" dirty="0"/>
              <a:t> rýb. Pre chovateľov rýb – ktorí uplatňujú individuálny program </a:t>
            </a:r>
            <a:r>
              <a:rPr lang="sk-SK" dirty="0" err="1"/>
              <a:t>eradikácie</a:t>
            </a:r>
            <a:r>
              <a:rPr lang="sk-SK" dirty="0"/>
              <a:t> bakteriálnych chorôb rýb -bakteriálne ochorenie obličiek (BKD), </a:t>
            </a:r>
            <a:r>
              <a:rPr lang="sk-SK" dirty="0" err="1"/>
              <a:t>furunkulóza</a:t>
            </a:r>
            <a:r>
              <a:rPr lang="sk-SK" dirty="0"/>
              <a:t> lososovitých rýb a sčervenanie papule (ERM) je potrebné zabezpečiť, aby mali zavedené efektívne mechanizmy zamedzujúce </a:t>
            </a:r>
            <a:r>
              <a:rPr lang="sk-SK" dirty="0" err="1"/>
              <a:t>reinfekciu</a:t>
            </a:r>
            <a:r>
              <a:rPr lang="sk-SK" dirty="0"/>
              <a:t> chovu rýb, najmä zabránením nákupu rýb, ktoré môžu byť zdrojom infekcie.</a:t>
            </a:r>
            <a:endParaRPr lang="sk-SK" dirty="0"/>
          </a:p>
        </p:txBody>
      </p:sp>
    </p:spTree>
    <p:extLst>
      <p:ext uri="{BB962C8B-B14F-4D97-AF65-F5344CB8AC3E}">
        <p14:creationId xmlns:p14="http://schemas.microsoft.com/office/powerpoint/2010/main" val="4244908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sz="2000" b="1" dirty="0">
                <a:solidFill>
                  <a:srgbClr val="006C31"/>
                </a:solidFill>
              </a:rPr>
              <a:t>Národný program </a:t>
            </a:r>
            <a:r>
              <a:rPr lang="sk-SK" sz="2000" b="1" dirty="0" err="1">
                <a:solidFill>
                  <a:srgbClr val="006C31"/>
                </a:solidFill>
              </a:rPr>
              <a:t>eradikácie</a:t>
            </a:r>
            <a:r>
              <a:rPr lang="sk-SK" sz="2000" b="1" dirty="0">
                <a:solidFill>
                  <a:srgbClr val="006C31"/>
                </a:solidFill>
              </a:rPr>
              <a:t> bakteriálnych chorôb rýb v Slovenskej republike na roky 2020 -2021</a:t>
            </a:r>
            <a:endParaRPr lang="sk-SK" sz="2000" dirty="0"/>
          </a:p>
        </p:txBody>
      </p:sp>
      <p:sp>
        <p:nvSpPr>
          <p:cNvPr id="3" name="Zástupný objekt pre obsah 2"/>
          <p:cNvSpPr>
            <a:spLocks noGrp="1"/>
          </p:cNvSpPr>
          <p:nvPr>
            <p:ph sz="quarter" idx="1"/>
          </p:nvPr>
        </p:nvSpPr>
        <p:spPr/>
        <p:txBody>
          <a:bodyPr>
            <a:normAutofit fontScale="70000" lnSpcReduction="20000"/>
          </a:bodyPr>
          <a:lstStyle/>
          <a:p>
            <a:pPr algn="just"/>
            <a:r>
              <a:rPr lang="sk-SK" dirty="0"/>
              <a:t>Pri premiestňovaní rýb na ďalší chov a produkciu v rámci Slovenskej republiky (ďalej len „SR“), sa týmto programom zavádza povinnosť pre chovateľa rýb so schváleným individuálnym </a:t>
            </a:r>
            <a:r>
              <a:rPr lang="sk-SK" dirty="0" err="1"/>
              <a:t>eradikačným</a:t>
            </a:r>
            <a:r>
              <a:rPr lang="sk-SK" dirty="0"/>
              <a:t> programom dodržiavať podmienky premiestňovania vydaných Štátnou veterinárnou a potravinovou správou Slovenskej republiky (ďalej len „ŠVPS SR“) podľa  § 6 ods. 2 písm. f) a § 20 ods. 2 až 5 zákona č. 39/2007 Z. z., ktorými sú bez obmedzenia iných povinností vyplývajúcich z platnej legislatívy:</a:t>
            </a:r>
          </a:p>
          <a:p>
            <a:pPr marL="0" indent="0" algn="just">
              <a:buNone/>
            </a:pPr>
            <a:endParaRPr lang="sk-SK" dirty="0" smtClean="0"/>
          </a:p>
          <a:p>
            <a:pPr marL="457200" indent="-457200" algn="just">
              <a:buFont typeface="+mj-lt"/>
              <a:buAutoNum type="alphaLcParenR"/>
            </a:pPr>
            <a:r>
              <a:rPr lang="sk-SK" dirty="0" smtClean="0"/>
              <a:t>zákaz príjmu zásielky rýb, ktorá nie je sprevádzaná sprievodným dokladom vydaným príslušnou regionálnou veterinárnou a potravinovou správou podľa vzoru uvedeného v prílohe k tomuto programu,</a:t>
            </a:r>
          </a:p>
          <a:p>
            <a:pPr marL="457200" indent="-457200" algn="just">
              <a:buFont typeface="+mj-lt"/>
              <a:buAutoNum type="alphaLcParenR"/>
            </a:pPr>
            <a:r>
              <a:rPr lang="sk-SK" dirty="0" smtClean="0"/>
              <a:t>viesť </a:t>
            </a:r>
            <a:r>
              <a:rPr lang="sk-SK" dirty="0"/>
              <a:t>dennú evidenciu o úhynoch a nahlásiť každé podozrenie na výskyt bakteriálnej choroby rýb alebo zvýšený úhyn, ktorým sa na účely tohto programu rozumie zvýšenie úhynu o 10% a viac v porovnaní sa priemerným úhynom za predchádzajúci kalendárny </a:t>
            </a:r>
            <a:r>
              <a:rPr lang="sk-SK" dirty="0" smtClean="0"/>
              <a:t>týždeň,</a:t>
            </a:r>
          </a:p>
          <a:p>
            <a:pPr marL="457200" indent="-457200" algn="just">
              <a:buFont typeface="+mj-lt"/>
              <a:buAutoNum type="alphaLcParenR"/>
            </a:pPr>
            <a:r>
              <a:rPr lang="sk-SK" dirty="0" smtClean="0"/>
              <a:t>v</a:t>
            </a:r>
            <a:r>
              <a:rPr lang="sk-SK" dirty="0"/>
              <a:t> prípade podozrenia na výskyt bakteriálnej choroby rýb zabezpečiť na svoje náklady laboratórnu diagnostiku na potvrdenie alebo vylúčenie výskytu bakteriálnej choroby rýb.</a:t>
            </a:r>
          </a:p>
          <a:p>
            <a:endParaRPr lang="sk-SK" dirty="0"/>
          </a:p>
        </p:txBody>
      </p:sp>
    </p:spTree>
    <p:extLst>
      <p:ext uri="{BB962C8B-B14F-4D97-AF65-F5344CB8AC3E}">
        <p14:creationId xmlns:p14="http://schemas.microsoft.com/office/powerpoint/2010/main" val="53640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sz="2800" b="1" dirty="0">
                <a:solidFill>
                  <a:srgbClr val="006C31"/>
                </a:solidFill>
              </a:rPr>
              <a:t>Premiestňovanie živých rýb v rámci SR</a:t>
            </a:r>
            <a:endParaRPr lang="sk-SK" sz="2800" dirty="0"/>
          </a:p>
        </p:txBody>
      </p:sp>
      <p:sp>
        <p:nvSpPr>
          <p:cNvPr id="3" name="Zástupný objekt pre obsah 2"/>
          <p:cNvSpPr>
            <a:spLocks noGrp="1"/>
          </p:cNvSpPr>
          <p:nvPr>
            <p:ph sz="quarter" idx="1"/>
          </p:nvPr>
        </p:nvSpPr>
        <p:spPr/>
        <p:txBody>
          <a:bodyPr>
            <a:noAutofit/>
          </a:bodyPr>
          <a:lstStyle/>
          <a:p>
            <a:pPr algn="just"/>
            <a:r>
              <a:rPr lang="sk-SK" sz="1600" dirty="0"/>
              <a:t>Každé premiestňovanie na ďalší chov (aj zarybňovanie revírov) a produkciu musí byť sprevádzané sprievodným dokladom potvrdeným úradným veterinárnym lekárom príslušnej RVPS. Úradný veterinárny lekár vyplní sprievodný doklad, ktorý tvorí prílohu tohto usmernenia podľa účelu premiestnenia a druhu premiestnených rýb podľa vyššie uvedených všeobecných požiadaviek a podľa potreby aj požiadaviek stanovených v </a:t>
            </a:r>
            <a:r>
              <a:rPr lang="sk-SK" sz="1600" dirty="0" err="1"/>
              <a:t>eradikačných</a:t>
            </a:r>
            <a:r>
              <a:rPr lang="sk-SK" sz="1600" dirty="0"/>
              <a:t> programoch</a:t>
            </a:r>
            <a:r>
              <a:rPr lang="sk-SK" sz="1600" dirty="0" smtClean="0"/>
              <a:t>.</a:t>
            </a:r>
            <a:r>
              <a:rPr lang="sk-SK" sz="1600" dirty="0"/>
              <a:t> </a:t>
            </a:r>
            <a:endParaRPr lang="sk-SK" sz="1600" dirty="0" smtClean="0"/>
          </a:p>
          <a:p>
            <a:pPr algn="just"/>
            <a:r>
              <a:rPr lang="sk-SK" sz="1600" dirty="0" smtClean="0"/>
              <a:t>Sprievodný doklad na premiestňovanie zvierat vystavuje úradný veterinárny lekár RVPS v mieste pôvodu rýb na základe overenia registrácie daného chovu rýb, vykonania klinickej prehliadky zvierat určených na ďalší chov a produkciu, dokladu o vykonaní požadovaného laboratórneho (iného) vyšetrenia a určenej špecifickej profylaxie. Výsledky vyšetrení potvrdí úradný veterinárny lekár na sprievodnom doklade. Zásielky rýb, ktoré nie sú sprevádzané sprievodným dokladom vydaným príslušnou RVPS nesmú byť prijaté do žiadneho chovu vnímavých rýb. Ryby sa nesmú premiestňovať do neregistrovaného chovu, výnimku tvorí premiestňovanie  rýb  určených na zarybnenie voľných vôd a revírov, ktoré nepodliehajú registrácii.</a:t>
            </a:r>
          </a:p>
          <a:p>
            <a:pPr algn="just"/>
            <a:endParaRPr lang="sk-SK" sz="1800" dirty="0"/>
          </a:p>
        </p:txBody>
      </p:sp>
    </p:spTree>
    <p:extLst>
      <p:ext uri="{BB962C8B-B14F-4D97-AF65-F5344CB8AC3E}">
        <p14:creationId xmlns:p14="http://schemas.microsoft.com/office/powerpoint/2010/main" val="27603185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sz="2800" b="1" dirty="0">
                <a:solidFill>
                  <a:srgbClr val="006C31"/>
                </a:solidFill>
              </a:rPr>
              <a:t>Premiestňovanie živých rýb v rámci SR</a:t>
            </a:r>
            <a:endParaRPr lang="sk-SK" sz="2800" dirty="0"/>
          </a:p>
        </p:txBody>
      </p:sp>
      <p:sp>
        <p:nvSpPr>
          <p:cNvPr id="3" name="Zástupný objekt pre obsah 2"/>
          <p:cNvSpPr>
            <a:spLocks noGrp="1"/>
          </p:cNvSpPr>
          <p:nvPr>
            <p:ph sz="quarter" idx="1"/>
          </p:nvPr>
        </p:nvSpPr>
        <p:spPr/>
        <p:txBody>
          <a:bodyPr>
            <a:normAutofit fontScale="92500" lnSpcReduction="10000"/>
          </a:bodyPr>
          <a:lstStyle/>
          <a:p>
            <a:pPr algn="just"/>
            <a:r>
              <a:rPr lang="sk-SK" dirty="0"/>
              <a:t>K premiestňovaniu rýb na ďalší chov a produkciu je možné použiť </a:t>
            </a:r>
            <a:r>
              <a:rPr lang="sk-SK" dirty="0">
                <a:hlinkClick r:id="rId2" action="ppaction://hlinkfile"/>
              </a:rPr>
              <a:t>všeobecný sprievodný doklad </a:t>
            </a:r>
            <a:r>
              <a:rPr lang="sk-SK" dirty="0"/>
              <a:t>na premiestnenie rýb na ďalší chov a produkciu, kde úradný veterinárny lekár vyplní relevantné požiadavky podľa účelu premiestňovania a druhu premiestňovaných rýb a </a:t>
            </a:r>
            <a:r>
              <a:rPr lang="sk-SK" dirty="0" err="1"/>
              <a:t>nehodiace</a:t>
            </a:r>
            <a:r>
              <a:rPr lang="sk-SK" dirty="0"/>
              <a:t> sa ustanovenia prečiarkne. V prípade premiestňovania vnímavých rýb na VHS a IHN a premiestňovania rýb vnímavých na bakteriálne choroby pre chovy rýb so schváleným individuálnym </a:t>
            </a:r>
            <a:r>
              <a:rPr lang="sk-SK" dirty="0" err="1"/>
              <a:t>eradikačným</a:t>
            </a:r>
            <a:r>
              <a:rPr lang="sk-SK" dirty="0"/>
              <a:t> programom je možné použiť okrem všeobecného dokladu na premiestňovanie aj sprievodné doklady z prílohy Národného programu </a:t>
            </a:r>
            <a:r>
              <a:rPr lang="sk-SK" dirty="0" err="1"/>
              <a:t>eradikácie</a:t>
            </a:r>
            <a:r>
              <a:rPr lang="sk-SK" dirty="0"/>
              <a:t> VHS a IHN v SR a Národného programu </a:t>
            </a:r>
            <a:r>
              <a:rPr lang="sk-SK" dirty="0" err="1"/>
              <a:t>eradikácie</a:t>
            </a:r>
            <a:r>
              <a:rPr lang="sk-SK" dirty="0"/>
              <a:t> </a:t>
            </a:r>
            <a:r>
              <a:rPr lang="sk-SK" dirty="0">
                <a:hlinkClick r:id="rId3" action="ppaction://hlinkfile"/>
              </a:rPr>
              <a:t>bakteriálnych chorôb </a:t>
            </a:r>
            <a:r>
              <a:rPr lang="sk-SK" dirty="0"/>
              <a:t>rýb v SR.</a:t>
            </a:r>
            <a:r>
              <a:rPr lang="sk-SK" b="1" dirty="0"/>
              <a:t>  </a:t>
            </a:r>
            <a:endParaRPr lang="sk-SK" dirty="0"/>
          </a:p>
          <a:p>
            <a:endParaRPr lang="sk-SK" dirty="0"/>
          </a:p>
        </p:txBody>
      </p:sp>
    </p:spTree>
    <p:extLst>
      <p:ext uri="{BB962C8B-B14F-4D97-AF65-F5344CB8AC3E}">
        <p14:creationId xmlns:p14="http://schemas.microsoft.com/office/powerpoint/2010/main" val="33805447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p:cNvPicPr>
            <a:picLocks noChangeAspect="1" noChangeArrowheads="1" noCrop="1"/>
          </p:cNvPicPr>
          <p:nvPr/>
        </p:nvPicPr>
        <p:blipFill>
          <a:blip r:embed="rId2">
            <a:extLst>
              <a:ext uri="{28A0092B-C50C-407E-A947-70E740481C1C}">
                <a14:useLocalDpi xmlns:a14="http://schemas.microsoft.com/office/drawing/2010/main" val="0"/>
              </a:ext>
            </a:extLst>
          </a:blip>
          <a:stretch>
            <a:fillRect/>
          </a:stretch>
        </p:blipFill>
        <p:spPr bwMode="auto">
          <a:xfrm>
            <a:off x="0" y="116632"/>
            <a:ext cx="9144000" cy="6741368"/>
          </a:xfrm>
          <a:prstGeom prst="rect">
            <a:avLst/>
          </a:prstGeom>
          <a:noFill/>
          <a:extLst>
            <a:ext uri="{909E8E84-426E-40DD-AFC4-6F175D3DCCD1}">
              <a14:hiddenFill xmlns:a14="http://schemas.microsoft.com/office/drawing/2010/main">
                <a:solidFill>
                  <a:srgbClr val="FFFFFF"/>
                </a:solidFill>
              </a14:hiddenFill>
            </a:ext>
          </a:extLst>
        </p:spPr>
      </p:pic>
      <p:sp>
        <p:nvSpPr>
          <p:cNvPr id="3" name="Nadpis 2"/>
          <p:cNvSpPr>
            <a:spLocks noGrp="1"/>
          </p:cNvSpPr>
          <p:nvPr>
            <p:ph type="ctrTitle"/>
          </p:nvPr>
        </p:nvSpPr>
        <p:spPr>
          <a:xfrm>
            <a:off x="2267744" y="4365104"/>
            <a:ext cx="6172200" cy="1728192"/>
          </a:xfrm>
        </p:spPr>
        <p:txBody>
          <a:bodyPr>
            <a:normAutofit fontScale="90000"/>
          </a:bodyPr>
          <a:lstStyle/>
          <a:p>
            <a:r>
              <a:rPr lang="sk-SK" sz="5400" dirty="0" smtClean="0">
                <a:solidFill>
                  <a:schemeClr val="accent1">
                    <a:lumMod val="60000"/>
                    <a:lumOff val="40000"/>
                  </a:schemeClr>
                </a:solidFill>
              </a:rPr>
              <a:t>Ďakujem za pozornosť</a:t>
            </a:r>
            <a:endParaRPr lang="sk-SK" sz="5400" dirty="0">
              <a:solidFill>
                <a:schemeClr val="accent1">
                  <a:lumMod val="60000"/>
                  <a:lumOff val="40000"/>
                </a:schemeClr>
              </a:solidFill>
            </a:endParaRPr>
          </a:p>
        </p:txBody>
      </p:sp>
    </p:spTree>
    <p:extLst>
      <p:ext uri="{BB962C8B-B14F-4D97-AF65-F5344CB8AC3E}">
        <p14:creationId xmlns:p14="http://schemas.microsoft.com/office/powerpoint/2010/main" val="2272003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sk-SK" sz="3200" b="1" dirty="0" smtClean="0">
                <a:solidFill>
                  <a:srgbClr val="006C31"/>
                </a:solidFill>
              </a:rPr>
              <a:t>Premiestňovanie živých rýb v rámci SR -legislatíva</a:t>
            </a:r>
            <a:endParaRPr lang="sk-SK" sz="3200" b="1" dirty="0">
              <a:solidFill>
                <a:srgbClr val="006C31"/>
              </a:solidFill>
            </a:endParaRPr>
          </a:p>
        </p:txBody>
      </p:sp>
      <p:sp>
        <p:nvSpPr>
          <p:cNvPr id="3" name="Zástupný symbol obsahu 2"/>
          <p:cNvSpPr>
            <a:spLocks noGrp="1"/>
          </p:cNvSpPr>
          <p:nvPr>
            <p:ph sz="quarter" idx="1"/>
          </p:nvPr>
        </p:nvSpPr>
        <p:spPr/>
        <p:txBody>
          <a:bodyPr>
            <a:normAutofit fontScale="92500" lnSpcReduction="10000"/>
          </a:bodyPr>
          <a:lstStyle/>
          <a:p>
            <a:pPr algn="just"/>
            <a:r>
              <a:rPr lang="sk-SK" sz="3000" dirty="0" smtClean="0"/>
              <a:t>Zákon č. 39/2007 Z. z. o veterinárnej starostlivosti</a:t>
            </a:r>
          </a:p>
          <a:p>
            <a:pPr algn="just"/>
            <a:r>
              <a:rPr lang="sk-SK" sz="3000" dirty="0" smtClean="0">
                <a:solidFill>
                  <a:schemeClr val="accent2">
                    <a:lumMod val="50000"/>
                  </a:schemeClr>
                </a:solidFill>
              </a:rPr>
              <a:t>Nariadenie vlády </a:t>
            </a:r>
            <a:r>
              <a:rPr lang="sk-SK" sz="3000" dirty="0" smtClean="0">
                <a:solidFill>
                  <a:schemeClr val="accent2">
                    <a:lumMod val="50000"/>
                  </a:schemeClr>
                </a:solidFill>
              </a:rPr>
              <a:t>SR č. 290/2008 Z. z. </a:t>
            </a:r>
            <a:r>
              <a:rPr lang="sk-SK" sz="3000" dirty="0" smtClean="0">
                <a:solidFill>
                  <a:schemeClr val="accent2">
                    <a:lumMod val="50000"/>
                  </a:schemeClr>
                </a:solidFill>
              </a:rPr>
              <a:t>o zdravotných požiadavkách na živočíchy a produkty hospodárskeho chovu rýb a o prevencii a kontrole niektorých chorôb vodných živočíchov</a:t>
            </a:r>
          </a:p>
          <a:p>
            <a:pPr algn="just"/>
            <a:r>
              <a:rPr lang="sk-SK" sz="3000" dirty="0"/>
              <a:t>Národný program </a:t>
            </a:r>
            <a:r>
              <a:rPr lang="sk-SK" sz="3000" dirty="0" err="1"/>
              <a:t>eradikácie</a:t>
            </a:r>
            <a:r>
              <a:rPr lang="sk-SK" sz="3000" dirty="0"/>
              <a:t> vírusovej </a:t>
            </a:r>
            <a:r>
              <a:rPr lang="sk-SK" sz="3000" dirty="0" err="1"/>
              <a:t>hemoragickej</a:t>
            </a:r>
            <a:r>
              <a:rPr lang="sk-SK" sz="3000" dirty="0"/>
              <a:t> </a:t>
            </a:r>
            <a:r>
              <a:rPr lang="sk-SK" sz="3000" dirty="0" err="1"/>
              <a:t>septikémie</a:t>
            </a:r>
            <a:r>
              <a:rPr lang="sk-SK" sz="3000" dirty="0"/>
              <a:t> rýb (VHS) a infekčnej </a:t>
            </a:r>
            <a:r>
              <a:rPr lang="sk-SK" sz="3000" dirty="0" err="1"/>
              <a:t>hematopoetickej</a:t>
            </a:r>
            <a:r>
              <a:rPr lang="sk-SK" sz="3000" dirty="0"/>
              <a:t> </a:t>
            </a:r>
            <a:r>
              <a:rPr lang="sk-SK" sz="3000" dirty="0" err="1"/>
              <a:t>nekrózy</a:t>
            </a:r>
            <a:r>
              <a:rPr lang="sk-SK" sz="3000" dirty="0"/>
              <a:t> (IHN)  </a:t>
            </a:r>
            <a:r>
              <a:rPr lang="sk-SK" sz="3000" dirty="0" smtClean="0"/>
              <a:t>v </a:t>
            </a:r>
            <a:r>
              <a:rPr lang="sk-SK" sz="3000" dirty="0"/>
              <a:t>Slovenskej republike na roky 2020 -2021</a:t>
            </a:r>
          </a:p>
        </p:txBody>
      </p:sp>
    </p:spTree>
    <p:extLst>
      <p:ext uri="{BB962C8B-B14F-4D97-AF65-F5344CB8AC3E}">
        <p14:creationId xmlns:p14="http://schemas.microsoft.com/office/powerpoint/2010/main" val="1586300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mph" presetSubtype="0" fill="hold" grpId="0" nodeType="afterEffect">
                                  <p:stCondLst>
                                    <p:cond delay="0"/>
                                  </p:stCondLst>
                                  <p:iterate type="lt">
                                    <p:tmPct val="4000"/>
                                  </p:iterate>
                                  <p:childTnLst>
                                    <p:set>
                                      <p:cBhvr override="childStyle">
                                        <p:cTn id="6" dur="500" fill="hold"/>
                                        <p:tgtEl>
                                          <p:spTgt spid="2"/>
                                        </p:tgtEl>
                                        <p:attrNameLst>
                                          <p:attrName>style.color</p:attrName>
                                        </p:attrNameLst>
                                      </p:cBhvr>
                                      <p:to>
                                        <p:clrVal>
                                          <a:schemeClr val="accent2"/>
                                        </p:clrVal>
                                      </p:to>
                                    </p:set>
                                    <p:set>
                                      <p:cBhvr>
                                        <p:cTn id="7" dur="500" fill="hold"/>
                                        <p:tgtEl>
                                          <p:spTgt spid="2"/>
                                        </p:tgtEl>
                                        <p:attrNameLst>
                                          <p:attrName>fillcolor</p:attrName>
                                        </p:attrNameLst>
                                      </p:cBhvr>
                                      <p:to>
                                        <p:clrVal>
                                          <a:schemeClr val="accent2"/>
                                        </p:clrVal>
                                      </p:to>
                                    </p:set>
                                    <p:set>
                                      <p:cBhvr>
                                        <p:cTn id="8" dur="500" fill="hold"/>
                                        <p:tgtEl>
                                          <p:spTgt spid="2"/>
                                        </p:tgtEl>
                                        <p:attrNameLst>
                                          <p:attrName>fill.type</p:attrName>
                                        </p:attrNameLst>
                                      </p:cBhvr>
                                      <p:to>
                                        <p:strVal val="solid"/>
                                      </p:to>
                                    </p:set>
                                  </p:childTnLst>
                                </p:cTn>
                              </p:par>
                            </p:childTnLst>
                          </p:cTn>
                        </p:par>
                        <p:par>
                          <p:cTn id="9" fill="hold">
                            <p:stCondLst>
                              <p:cond delay="1360"/>
                            </p:stCondLst>
                            <p:childTnLst>
                              <p:par>
                                <p:cTn id="10" presetID="14" presetClass="entr" presetSubtype="1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par>
                          <p:cTn id="13" fill="hold">
                            <p:stCondLst>
                              <p:cond delay="1860"/>
                            </p:stCondLst>
                            <p:childTnLst>
                              <p:par>
                                <p:cTn id="14" presetID="16" presetClass="entr" presetSubtype="21"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arn(inVertical)">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2800" b="1" dirty="0">
                <a:solidFill>
                  <a:srgbClr val="006C31"/>
                </a:solidFill>
              </a:rPr>
              <a:t>Premiestňovanie živých rýb v rámci SR -legislatíva</a:t>
            </a:r>
            <a:endParaRPr lang="sk-SK" dirty="0"/>
          </a:p>
        </p:txBody>
      </p:sp>
      <p:sp>
        <p:nvSpPr>
          <p:cNvPr id="3" name="Zástupný objekt pre obsah 2"/>
          <p:cNvSpPr>
            <a:spLocks noGrp="1"/>
          </p:cNvSpPr>
          <p:nvPr>
            <p:ph sz="quarter" idx="1"/>
          </p:nvPr>
        </p:nvSpPr>
        <p:spPr/>
        <p:txBody>
          <a:bodyPr/>
          <a:lstStyle/>
          <a:p>
            <a:pPr algn="just"/>
            <a:r>
              <a:rPr lang="sk-SK" sz="2800" dirty="0" smtClean="0"/>
              <a:t>Národný program </a:t>
            </a:r>
            <a:r>
              <a:rPr lang="sk-SK" sz="2800" dirty="0" err="1"/>
              <a:t>eradikácie</a:t>
            </a:r>
            <a:r>
              <a:rPr lang="sk-SK" sz="2800" dirty="0"/>
              <a:t> bakteriálnych chorôb rýb v Slovenskej republike na roky 2020 -2021 </a:t>
            </a:r>
            <a:endParaRPr lang="sk-SK" sz="2800" dirty="0" smtClean="0"/>
          </a:p>
          <a:p>
            <a:pPr algn="just"/>
            <a:endParaRPr lang="sk-SK" sz="2800" dirty="0" smtClean="0"/>
          </a:p>
          <a:p>
            <a:pPr algn="just"/>
            <a:r>
              <a:rPr lang="sk-SK" sz="2800" dirty="0"/>
              <a:t>Klasifikácia chovov, opatrenia na postupné zavádzanie siete dohľadu a zdravotné požiadavky pri premiestňovaní živých zvierat a zárodočných produktov </a:t>
            </a:r>
            <a:r>
              <a:rPr lang="sk-SK" sz="2800" dirty="0" smtClean="0"/>
              <a:t> </a:t>
            </a:r>
            <a:r>
              <a:rPr lang="sk-SK" sz="2800" dirty="0"/>
              <a:t>–  usmernenie na rok 2020</a:t>
            </a:r>
          </a:p>
          <a:p>
            <a:endParaRPr lang="sk-SK" dirty="0"/>
          </a:p>
        </p:txBody>
      </p:sp>
    </p:spTree>
    <p:extLst>
      <p:ext uri="{BB962C8B-B14F-4D97-AF65-F5344CB8AC3E}">
        <p14:creationId xmlns:p14="http://schemas.microsoft.com/office/powerpoint/2010/main" val="815880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sk-SK" sz="3200" b="1" dirty="0">
                <a:solidFill>
                  <a:srgbClr val="006C31"/>
                </a:solidFill>
              </a:rPr>
              <a:t>Zákon č. 39/2007 Z. z. o veterinárnej starostlivosti</a:t>
            </a:r>
            <a:endParaRPr lang="sk-SK" dirty="0"/>
          </a:p>
        </p:txBody>
      </p:sp>
      <p:sp>
        <p:nvSpPr>
          <p:cNvPr id="3" name="Zástupný objekt pre obsah 2"/>
          <p:cNvSpPr>
            <a:spLocks noGrp="1"/>
          </p:cNvSpPr>
          <p:nvPr>
            <p:ph sz="quarter" idx="1"/>
          </p:nvPr>
        </p:nvSpPr>
        <p:spPr/>
        <p:txBody>
          <a:bodyPr>
            <a:normAutofit fontScale="92500" lnSpcReduction="20000"/>
          </a:bodyPr>
          <a:lstStyle/>
          <a:p>
            <a:r>
              <a:rPr lang="sk-SK" b="1" dirty="0"/>
              <a:t>§ </a:t>
            </a:r>
            <a:r>
              <a:rPr lang="sk-SK" b="1" dirty="0" smtClean="0"/>
              <a:t>3 </a:t>
            </a:r>
            <a:r>
              <a:rPr lang="sk-SK" dirty="0"/>
              <a:t> </a:t>
            </a:r>
            <a:r>
              <a:rPr lang="sk-SK" b="1" dirty="0"/>
              <a:t>Veterinárne požiadavky</a:t>
            </a:r>
          </a:p>
          <a:p>
            <a:pPr marL="0" indent="0">
              <a:buNone/>
            </a:pPr>
            <a:r>
              <a:rPr lang="sk-SK" dirty="0"/>
              <a:t>Veterinárnymi požiadavkami  sú</a:t>
            </a:r>
          </a:p>
          <a:p>
            <a:pPr marL="0" indent="0">
              <a:buNone/>
            </a:pPr>
            <a:r>
              <a:rPr lang="sk-SK" dirty="0" smtClean="0"/>
              <a:t>a)pri </a:t>
            </a:r>
            <a:r>
              <a:rPr lang="sk-SK" dirty="0"/>
              <a:t>zvieratách, násadových vajciach a zárodočných produktoch</a:t>
            </a:r>
          </a:p>
          <a:p>
            <a:endParaRPr lang="sk-SK" dirty="0" smtClean="0"/>
          </a:p>
          <a:p>
            <a:pPr marL="0" indent="0">
              <a:buNone/>
            </a:pPr>
            <a:r>
              <a:rPr lang="sk-SK" dirty="0" smtClean="0"/>
              <a:t>1. kontrola </a:t>
            </a:r>
            <a:r>
              <a:rPr lang="sk-SK" dirty="0"/>
              <a:t>chorôb zvierat,</a:t>
            </a:r>
          </a:p>
          <a:p>
            <a:pPr marL="0" indent="0">
              <a:buNone/>
            </a:pPr>
            <a:r>
              <a:rPr lang="sk-SK" dirty="0"/>
              <a:t>2</a:t>
            </a:r>
            <a:r>
              <a:rPr lang="sk-SK" dirty="0" smtClean="0"/>
              <a:t>. hlásenie </a:t>
            </a:r>
            <a:r>
              <a:rPr lang="sk-SK" dirty="0"/>
              <a:t>chorôb zvierat,</a:t>
            </a:r>
          </a:p>
          <a:p>
            <a:pPr marL="0" indent="0">
              <a:buNone/>
            </a:pPr>
            <a:r>
              <a:rPr lang="sk-SK" dirty="0"/>
              <a:t>3</a:t>
            </a:r>
            <a:r>
              <a:rPr lang="sk-SK" dirty="0" smtClean="0"/>
              <a:t>. identifikácia </a:t>
            </a:r>
            <a:r>
              <a:rPr lang="sk-SK" dirty="0"/>
              <a:t>a registrácia zvierat,</a:t>
            </a:r>
          </a:p>
          <a:p>
            <a:pPr marL="0" indent="0">
              <a:buNone/>
            </a:pPr>
            <a:r>
              <a:rPr lang="sk-SK" dirty="0"/>
              <a:t>4</a:t>
            </a:r>
            <a:r>
              <a:rPr lang="sk-SK" dirty="0" smtClean="0"/>
              <a:t>. </a:t>
            </a:r>
            <a:r>
              <a:rPr lang="sk-SK" b="1" u="sng" dirty="0" smtClean="0"/>
              <a:t>zdravotné </a:t>
            </a:r>
            <a:r>
              <a:rPr lang="sk-SK" b="1" u="sng" dirty="0"/>
              <a:t>požiadavky pri premiestňovaní zvierat</a:t>
            </a:r>
            <a:r>
              <a:rPr lang="sk-SK" dirty="0"/>
              <a:t>, násadových vajec a zárodočných produktov,</a:t>
            </a:r>
          </a:p>
          <a:p>
            <a:pPr marL="0" indent="0">
              <a:buNone/>
            </a:pPr>
            <a:r>
              <a:rPr lang="sk-SK" dirty="0"/>
              <a:t>5</a:t>
            </a:r>
            <a:r>
              <a:rPr lang="sk-SK" dirty="0" smtClean="0"/>
              <a:t>. zdravotné </a:t>
            </a:r>
            <a:r>
              <a:rPr lang="sk-SK" dirty="0"/>
              <a:t>požiadavky pri obchode so zvieratami, násadovými </a:t>
            </a:r>
            <a:r>
              <a:rPr lang="sk-SK" dirty="0" smtClean="0"/>
              <a:t>vajcami </a:t>
            </a:r>
            <a:r>
              <a:rPr lang="sk-SK" dirty="0"/>
              <a:t>a zárodočnými produktmi a pri vývoze, prevoze a dovoze zvierat, násadových vajec a zárodočných produktov,</a:t>
            </a:r>
          </a:p>
          <a:p>
            <a:pPr marL="0" indent="0">
              <a:buNone/>
            </a:pPr>
            <a:r>
              <a:rPr lang="sk-SK" dirty="0"/>
              <a:t>6</a:t>
            </a:r>
            <a:r>
              <a:rPr lang="sk-SK" dirty="0" smtClean="0"/>
              <a:t>. ochrana </a:t>
            </a:r>
            <a:r>
              <a:rPr lang="sk-SK" dirty="0"/>
              <a:t>zvierat,</a:t>
            </a:r>
          </a:p>
          <a:p>
            <a:endParaRPr lang="sk-SK" dirty="0"/>
          </a:p>
        </p:txBody>
      </p:sp>
    </p:spTree>
    <p:extLst>
      <p:ext uri="{BB962C8B-B14F-4D97-AF65-F5344CB8AC3E}">
        <p14:creationId xmlns:p14="http://schemas.microsoft.com/office/powerpoint/2010/main" val="1187290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sk-SK" sz="3200" b="1" dirty="0">
                <a:solidFill>
                  <a:srgbClr val="006C31"/>
                </a:solidFill>
              </a:rPr>
              <a:t>Zákon č. 39/2007 Z. z. o veterinárnej starostlivosti</a:t>
            </a:r>
          </a:p>
        </p:txBody>
      </p:sp>
      <p:sp>
        <p:nvSpPr>
          <p:cNvPr id="3" name="Zástupný symbol obsahu 2"/>
          <p:cNvSpPr>
            <a:spLocks noGrp="1"/>
          </p:cNvSpPr>
          <p:nvPr>
            <p:ph sz="quarter" idx="1"/>
          </p:nvPr>
        </p:nvSpPr>
        <p:spPr/>
        <p:txBody>
          <a:bodyPr>
            <a:normAutofit/>
          </a:bodyPr>
          <a:lstStyle/>
          <a:p>
            <a:pPr algn="just"/>
            <a:r>
              <a:rPr lang="sk-SK" dirty="0" smtClean="0"/>
              <a:t>§8 ods. (3) písm. a) Regionálna </a:t>
            </a:r>
            <a:r>
              <a:rPr lang="sk-SK" dirty="0"/>
              <a:t>veterinárna a potravinová správa</a:t>
            </a:r>
          </a:p>
          <a:p>
            <a:pPr marL="0" indent="0" algn="just">
              <a:buNone/>
            </a:pPr>
            <a:r>
              <a:rPr lang="sk-SK" dirty="0" smtClean="0"/>
              <a:t>a) vykonáva </a:t>
            </a:r>
            <a:r>
              <a:rPr lang="sk-SK" dirty="0"/>
              <a:t>prostredníctvom veterinárnych inšpektorov a iných úradných veterinárnych lekárov </a:t>
            </a:r>
            <a:r>
              <a:rPr lang="sk-SK" b="1" u="sng" dirty="0" smtClean="0"/>
              <a:t>veterinárne </a:t>
            </a:r>
            <a:r>
              <a:rPr lang="sk-SK" b="1" u="sng" dirty="0"/>
              <a:t>kontroly </a:t>
            </a:r>
            <a:r>
              <a:rPr lang="sk-SK" dirty="0"/>
              <a:t>nad dodržiavaním veterinárnych požiadaviek podľa </a:t>
            </a:r>
            <a:r>
              <a:rPr lang="sk-SK" dirty="0" smtClean="0"/>
              <a:t>§3</a:t>
            </a:r>
            <a:r>
              <a:rPr lang="sk-SK" dirty="0"/>
              <a:t> a požiadaviek podľa osobitných </a:t>
            </a:r>
            <a:r>
              <a:rPr lang="sk-SK" dirty="0" smtClean="0"/>
              <a:t>predpisov</a:t>
            </a:r>
          </a:p>
          <a:p>
            <a:pPr marL="0" indent="0" algn="just">
              <a:buNone/>
            </a:pPr>
            <a:endParaRPr lang="sk-SK" dirty="0" smtClean="0"/>
          </a:p>
          <a:p>
            <a:pPr marL="0" indent="0" algn="just">
              <a:buNone/>
            </a:pPr>
            <a:r>
              <a:rPr lang="sk-SK" dirty="0" smtClean="0"/>
              <a:t>(pri </a:t>
            </a:r>
            <a:r>
              <a:rPr lang="sk-SK" dirty="0"/>
              <a:t>uvádzaní krmív na trh, </a:t>
            </a:r>
            <a:r>
              <a:rPr lang="sk-SK" b="1" u="sng" dirty="0"/>
              <a:t>pri premiestňovaní </a:t>
            </a:r>
            <a:r>
              <a:rPr lang="sk-SK" dirty="0"/>
              <a:t>a preprave, uvádzaní na trh, obchode s členskými štátmi a vývoze do tretích krajín </a:t>
            </a:r>
            <a:r>
              <a:rPr lang="sk-SK" dirty="0" smtClean="0"/>
              <a:t>zvierat) </a:t>
            </a:r>
            <a:endParaRPr lang="sk-SK" dirty="0"/>
          </a:p>
        </p:txBody>
      </p:sp>
    </p:spTree>
    <p:extLst>
      <p:ext uri="{BB962C8B-B14F-4D97-AF65-F5344CB8AC3E}">
        <p14:creationId xmlns:p14="http://schemas.microsoft.com/office/powerpoint/2010/main" val="27085988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sk-SK" sz="3200" b="1" dirty="0">
                <a:solidFill>
                  <a:srgbClr val="006C31"/>
                </a:solidFill>
              </a:rPr>
              <a:t>Zákon č. 39/2007 Z. z. o veterinárnej starostlivosti</a:t>
            </a:r>
            <a:endParaRPr lang="sk-SK" sz="3200" dirty="0">
              <a:solidFill>
                <a:srgbClr val="FF0000"/>
              </a:solidFill>
            </a:endParaRPr>
          </a:p>
        </p:txBody>
      </p:sp>
      <p:sp>
        <p:nvSpPr>
          <p:cNvPr id="3" name="Zástupný symbol obsahu 2"/>
          <p:cNvSpPr>
            <a:spLocks noGrp="1"/>
          </p:cNvSpPr>
          <p:nvPr>
            <p:ph sz="quarter" idx="1"/>
          </p:nvPr>
        </p:nvSpPr>
        <p:spPr/>
        <p:txBody>
          <a:bodyPr>
            <a:normAutofit lnSpcReduction="10000"/>
          </a:bodyPr>
          <a:lstStyle/>
          <a:p>
            <a:r>
              <a:rPr lang="sk-SK" b="1" dirty="0"/>
              <a:t>§ 14</a:t>
            </a:r>
          </a:p>
          <a:p>
            <a:pPr marL="0" indent="0">
              <a:buNone/>
            </a:pPr>
            <a:r>
              <a:rPr lang="sk-SK" dirty="0"/>
              <a:t> </a:t>
            </a:r>
            <a:r>
              <a:rPr lang="sk-SK" b="1" dirty="0"/>
              <a:t>Veterinárny inšpektor</a:t>
            </a:r>
          </a:p>
          <a:p>
            <a:pPr marL="0" indent="0" algn="just">
              <a:buNone/>
            </a:pPr>
            <a:r>
              <a:rPr lang="sk-SK" dirty="0" smtClean="0"/>
              <a:t>(</a:t>
            </a:r>
            <a:r>
              <a:rPr lang="sk-SK" dirty="0"/>
              <a:t>2</a:t>
            </a:r>
            <a:r>
              <a:rPr lang="sk-SK" dirty="0" smtClean="0"/>
              <a:t>) Ak </a:t>
            </a:r>
            <a:r>
              <a:rPr lang="sk-SK" dirty="0"/>
              <a:t>to okolnosti prípadu vyžadujú, najmä ak existuje riziko ohrozenia zdravia zvierat, zdravia ľudí alebo ak je to potrebné z hľadiska ochrany </a:t>
            </a:r>
            <a:r>
              <a:rPr lang="sk-SK" dirty="0" smtClean="0"/>
              <a:t>zvierat </a:t>
            </a:r>
            <a:r>
              <a:rPr lang="sk-SK" dirty="0"/>
              <a:t> veterinárny inšpektor bezodkladne nariadi </a:t>
            </a:r>
            <a:r>
              <a:rPr lang="sk-SK" dirty="0" smtClean="0"/>
              <a:t>vhodné </a:t>
            </a:r>
            <a:r>
              <a:rPr lang="sk-SK" dirty="0"/>
              <a:t>opatrenia na ochranu zdravia zvierat, zdravia ľudí alebo ochranu zvierat alebo opatrenia nevyhnutné na zabezpečenie bezpečnosti produktov živočíšneho pôvodu, najmä</a:t>
            </a:r>
          </a:p>
          <a:p>
            <a:pPr marL="0" indent="0" algn="just">
              <a:buNone/>
            </a:pPr>
            <a:r>
              <a:rPr lang="sk-SK" dirty="0"/>
              <a:t>a</a:t>
            </a:r>
            <a:r>
              <a:rPr lang="sk-SK" dirty="0" smtClean="0"/>
              <a:t>) </a:t>
            </a:r>
            <a:r>
              <a:rPr lang="sk-SK" b="1" dirty="0" smtClean="0"/>
              <a:t>obmedzenie </a:t>
            </a:r>
            <a:r>
              <a:rPr lang="sk-SK" b="1" dirty="0"/>
              <a:t>alebo zákaz premiestňovania</a:t>
            </a:r>
            <a:r>
              <a:rPr lang="sk-SK" dirty="0"/>
              <a:t>, prepravy, uvádzania na trh alebo používania zvierat, násadových vajec, zárodočných produktov</a:t>
            </a:r>
          </a:p>
        </p:txBody>
      </p:sp>
    </p:spTree>
    <p:extLst>
      <p:ext uri="{BB962C8B-B14F-4D97-AF65-F5344CB8AC3E}">
        <p14:creationId xmlns:p14="http://schemas.microsoft.com/office/powerpoint/2010/main" val="80559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sk-SK" sz="3200" b="1" dirty="0">
                <a:solidFill>
                  <a:srgbClr val="006C31"/>
                </a:solidFill>
              </a:rPr>
              <a:t>Zákon č. 39/2007 Z. z. o veterinárnej starostlivosti</a:t>
            </a:r>
            <a:endParaRPr lang="sk-SK" dirty="0"/>
          </a:p>
        </p:txBody>
      </p:sp>
      <p:sp>
        <p:nvSpPr>
          <p:cNvPr id="3" name="Zástupný objekt pre obsah 2"/>
          <p:cNvSpPr>
            <a:spLocks noGrp="1"/>
          </p:cNvSpPr>
          <p:nvPr>
            <p:ph sz="quarter" idx="1"/>
          </p:nvPr>
        </p:nvSpPr>
        <p:spPr/>
        <p:txBody>
          <a:bodyPr>
            <a:normAutofit fontScale="85000" lnSpcReduction="10000"/>
          </a:bodyPr>
          <a:lstStyle/>
          <a:p>
            <a:r>
              <a:rPr lang="sk-SK" b="1" dirty="0"/>
              <a:t>§ </a:t>
            </a:r>
            <a:r>
              <a:rPr lang="sk-SK" b="1" dirty="0" smtClean="0"/>
              <a:t>20 Zdravotné </a:t>
            </a:r>
            <a:r>
              <a:rPr lang="sk-SK" b="1" dirty="0"/>
              <a:t>požiadavky pri premiestňovaní zvierat, násadových vajec a zárodočných produktov</a:t>
            </a:r>
          </a:p>
          <a:p>
            <a:pPr marL="0" indent="0">
              <a:buNone/>
            </a:pPr>
            <a:r>
              <a:rPr lang="sk-SK" dirty="0"/>
              <a:t>(1</a:t>
            </a:r>
            <a:r>
              <a:rPr lang="sk-SK" dirty="0" smtClean="0"/>
              <a:t>) Zvieratá</a:t>
            </a:r>
            <a:r>
              <a:rPr lang="sk-SK" dirty="0"/>
              <a:t>, násadové vajcia a zárodočné produkty možno premiestňovať, ak spĺňajú požiadavky ustanovené týmto zákonom a osobitnými </a:t>
            </a:r>
            <a:r>
              <a:rPr lang="sk-SK" dirty="0" smtClean="0"/>
              <a:t>predpismi</a:t>
            </a:r>
            <a:r>
              <a:rPr lang="sk-SK" dirty="0"/>
              <a:t> a </a:t>
            </a:r>
            <a:r>
              <a:rPr lang="sk-SK" dirty="0" smtClean="0"/>
              <a:t>ak</a:t>
            </a:r>
            <a:endParaRPr lang="sk-SK" dirty="0"/>
          </a:p>
          <a:p>
            <a:pPr marL="0" indent="0" algn="just">
              <a:buNone/>
            </a:pPr>
            <a:r>
              <a:rPr lang="sk-SK" dirty="0" smtClean="0"/>
              <a:t>a)pochádzajú </a:t>
            </a:r>
            <a:r>
              <a:rPr lang="sk-SK" dirty="0"/>
              <a:t>zo zariadenia uvedeného v </a:t>
            </a:r>
            <a:r>
              <a:rPr lang="sk-SK" b="1" i="1" dirty="0" smtClean="0"/>
              <a:t>§8 ods. 3 </a:t>
            </a:r>
            <a:r>
              <a:rPr lang="sk-SK" i="1" dirty="0" smtClean="0"/>
              <a:t>(</a:t>
            </a:r>
            <a:r>
              <a:rPr lang="sk-SK" dirty="0" smtClean="0"/>
              <a:t>zariadenia fyzických osôb, </a:t>
            </a:r>
            <a:r>
              <a:rPr lang="sk-SK" dirty="0"/>
              <a:t>fyzických osôb – podnikateľov a právnických osôb, ktoré chovajú alebo držia zvieratá na účely ich vystavovania verejnosti</a:t>
            </a:r>
            <a:r>
              <a:rPr lang="sk-SK" i="1" dirty="0" smtClean="0"/>
              <a:t>)</a:t>
            </a:r>
            <a:r>
              <a:rPr lang="sk-SK" dirty="0" smtClean="0"/>
              <a:t>, </a:t>
            </a:r>
          </a:p>
          <a:p>
            <a:pPr marL="0" indent="0" algn="just">
              <a:buNone/>
            </a:pPr>
            <a:r>
              <a:rPr lang="sk-SK" dirty="0" smtClean="0"/>
              <a:t>b) sa </a:t>
            </a:r>
            <a:r>
              <a:rPr lang="sk-SK" dirty="0"/>
              <a:t>prepravujú dopravnými prostriedkami, ktoré boli vopred vyčistené a vydezinfikované v zariadení schválenom na tento účel,</a:t>
            </a:r>
          </a:p>
          <a:p>
            <a:pPr marL="0" indent="0" algn="just">
              <a:buNone/>
            </a:pPr>
            <a:r>
              <a:rPr lang="sk-SK" dirty="0"/>
              <a:t>c</a:t>
            </a:r>
            <a:r>
              <a:rPr lang="sk-SK" dirty="0" smtClean="0"/>
              <a:t>) sú </a:t>
            </a:r>
            <a:r>
              <a:rPr lang="sk-SK" dirty="0"/>
              <a:t>ich sprostredkovatelia schválení.</a:t>
            </a:r>
          </a:p>
          <a:p>
            <a:pPr marL="0" indent="0" algn="just">
              <a:buNone/>
            </a:pPr>
            <a:r>
              <a:rPr lang="sk-SK" dirty="0" smtClean="0"/>
              <a:t>(</a:t>
            </a:r>
            <a:r>
              <a:rPr lang="sk-SK" dirty="0"/>
              <a:t>3</a:t>
            </a:r>
            <a:r>
              <a:rPr lang="sk-SK" dirty="0" smtClean="0"/>
              <a:t>) </a:t>
            </a:r>
            <a:r>
              <a:rPr lang="sk-SK" b="1" dirty="0" smtClean="0"/>
              <a:t>Premiestňovanie </a:t>
            </a:r>
            <a:r>
              <a:rPr lang="sk-SK" b="1" dirty="0"/>
              <a:t>zvierat</a:t>
            </a:r>
            <a:r>
              <a:rPr lang="sk-SK" dirty="0"/>
              <a:t>, násadových vajec a zárodočných produktov </a:t>
            </a:r>
            <a:r>
              <a:rPr lang="sk-SK" b="1" dirty="0"/>
              <a:t>podlieha veterinárnym kontrolám</a:t>
            </a:r>
            <a:r>
              <a:rPr lang="sk-SK" dirty="0"/>
              <a:t>.</a:t>
            </a:r>
          </a:p>
          <a:p>
            <a:endParaRPr lang="sk-SK" dirty="0"/>
          </a:p>
        </p:txBody>
      </p:sp>
    </p:spTree>
    <p:extLst>
      <p:ext uri="{BB962C8B-B14F-4D97-AF65-F5344CB8AC3E}">
        <p14:creationId xmlns:p14="http://schemas.microsoft.com/office/powerpoint/2010/main" val="3968003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just"/>
            <a:r>
              <a:rPr lang="sk-SK" sz="2000" b="1" dirty="0" smtClean="0"/>
              <a:t/>
            </a:r>
            <a:br>
              <a:rPr lang="sk-SK" sz="2000" b="1" dirty="0" smtClean="0"/>
            </a:br>
            <a:r>
              <a:rPr lang="sk-SK" sz="1800" b="1" dirty="0">
                <a:solidFill>
                  <a:srgbClr val="006C31"/>
                </a:solidFill>
              </a:rPr>
              <a:t>Národný program </a:t>
            </a:r>
            <a:r>
              <a:rPr lang="sk-SK" sz="1800" b="1" dirty="0" err="1">
                <a:solidFill>
                  <a:srgbClr val="006C31"/>
                </a:solidFill>
              </a:rPr>
              <a:t>eradikácie</a:t>
            </a:r>
            <a:r>
              <a:rPr lang="sk-SK" sz="1800" b="1" dirty="0">
                <a:solidFill>
                  <a:srgbClr val="006C31"/>
                </a:solidFill>
              </a:rPr>
              <a:t> vírusovej </a:t>
            </a:r>
            <a:r>
              <a:rPr lang="sk-SK" sz="1800" b="1" dirty="0" err="1">
                <a:solidFill>
                  <a:srgbClr val="006C31"/>
                </a:solidFill>
              </a:rPr>
              <a:t>hemoragickej</a:t>
            </a:r>
            <a:r>
              <a:rPr lang="sk-SK" sz="1800" b="1" dirty="0">
                <a:solidFill>
                  <a:srgbClr val="006C31"/>
                </a:solidFill>
              </a:rPr>
              <a:t> </a:t>
            </a:r>
            <a:r>
              <a:rPr lang="sk-SK" sz="1800" b="1" dirty="0" err="1">
                <a:solidFill>
                  <a:srgbClr val="006C31"/>
                </a:solidFill>
              </a:rPr>
              <a:t>septikémie</a:t>
            </a:r>
            <a:r>
              <a:rPr lang="sk-SK" sz="1800" b="1" dirty="0">
                <a:solidFill>
                  <a:srgbClr val="006C31"/>
                </a:solidFill>
              </a:rPr>
              <a:t> rýb (VHS) a infekčnej </a:t>
            </a:r>
            <a:r>
              <a:rPr lang="sk-SK" sz="1800" b="1" dirty="0" err="1">
                <a:solidFill>
                  <a:srgbClr val="006C31"/>
                </a:solidFill>
              </a:rPr>
              <a:t>hematopoetickej</a:t>
            </a:r>
            <a:r>
              <a:rPr lang="sk-SK" sz="1800" b="1" dirty="0">
                <a:solidFill>
                  <a:srgbClr val="006C31"/>
                </a:solidFill>
              </a:rPr>
              <a:t> </a:t>
            </a:r>
            <a:r>
              <a:rPr lang="sk-SK" sz="1800" b="1" dirty="0" err="1">
                <a:solidFill>
                  <a:srgbClr val="006C31"/>
                </a:solidFill>
              </a:rPr>
              <a:t>nekrózy</a:t>
            </a:r>
            <a:r>
              <a:rPr lang="sk-SK" sz="1800" b="1" dirty="0">
                <a:solidFill>
                  <a:srgbClr val="006C31"/>
                </a:solidFill>
              </a:rPr>
              <a:t> (IHN) v Slovenskej republike na roky 2020 -2021</a:t>
            </a:r>
            <a:r>
              <a:rPr lang="sk-SK" sz="1800" dirty="0"/>
              <a:t/>
            </a:r>
            <a:br>
              <a:rPr lang="sk-SK" sz="1800" dirty="0"/>
            </a:br>
            <a:endParaRPr lang="sk-SK" sz="1800" dirty="0"/>
          </a:p>
        </p:txBody>
      </p:sp>
      <p:sp>
        <p:nvSpPr>
          <p:cNvPr id="3" name="Zástupný objekt pre obsah 2"/>
          <p:cNvSpPr>
            <a:spLocks noGrp="1"/>
          </p:cNvSpPr>
          <p:nvPr>
            <p:ph sz="quarter" idx="1"/>
          </p:nvPr>
        </p:nvSpPr>
        <p:spPr/>
        <p:txBody>
          <a:bodyPr>
            <a:normAutofit fontScale="85000" lnSpcReduction="20000"/>
          </a:bodyPr>
          <a:lstStyle/>
          <a:p>
            <a:r>
              <a:rPr lang="sk-SK" dirty="0"/>
              <a:t>Premiestňovanie rýb podlieha veterinárnej kontrole v zmysle zákona č. </a:t>
            </a:r>
            <a:r>
              <a:rPr lang="sk-SK" dirty="0" smtClean="0"/>
              <a:t>39/2007 </a:t>
            </a:r>
            <a:r>
              <a:rPr lang="sk-SK" dirty="0"/>
              <a:t>Z. z. a veterinárnym požiadavkám nariadenia vlády č. 290/2008 Z. z. . </a:t>
            </a:r>
            <a:endParaRPr lang="sk-SK" dirty="0" smtClean="0"/>
          </a:p>
          <a:p>
            <a:r>
              <a:rPr lang="sk-SK" dirty="0" smtClean="0"/>
              <a:t>Premiestňovanie </a:t>
            </a:r>
            <a:r>
              <a:rPr lang="sk-SK" dirty="0"/>
              <a:t>možno vykonať len v súlade so zdravotným štatútom chovov, ktorý sa vykonáva na účely prevencie a kontroly VHS a IHN podľa zdravotnej situácie v chove vo vzťahu k tejto chorobe. </a:t>
            </a:r>
          </a:p>
          <a:p>
            <a:pPr marL="0" indent="0">
              <a:buNone/>
            </a:pPr>
            <a:r>
              <a:rPr lang="sk-SK" b="1" dirty="0"/>
              <a:t> </a:t>
            </a:r>
            <a:endParaRPr lang="sk-SK" dirty="0"/>
          </a:p>
          <a:p>
            <a:r>
              <a:rPr lang="sk-SK" b="1" dirty="0"/>
              <a:t>Štatúty chovov: </a:t>
            </a:r>
            <a:endParaRPr lang="sk-SK" dirty="0"/>
          </a:p>
          <a:p>
            <a:pPr lvl="0"/>
            <a:r>
              <a:rPr lang="sk-SK" dirty="0"/>
              <a:t>Úradne bez výskytu – registrovaný, monitorovaný, chov bez výskytu VHS alebo IHN v sledovanom období (počas dvoch rokov) </a:t>
            </a:r>
          </a:p>
          <a:p>
            <a:pPr lvl="0"/>
            <a:r>
              <a:rPr lang="sk-SK" dirty="0"/>
              <a:t>Bez výskytu – registrovaný, ozdravený, monitorovaný, chov bez výskytu VHS alebo IHN v období kratšom ako dva roky </a:t>
            </a:r>
          </a:p>
          <a:p>
            <a:pPr lvl="0"/>
            <a:r>
              <a:rPr lang="sk-SK" dirty="0"/>
              <a:t>Infikovaný, ozdravovaný – registrovaný chov s výskytom VHS alebo IHN zaradený </a:t>
            </a:r>
            <a:r>
              <a:rPr lang="sk-SK" dirty="0" smtClean="0"/>
              <a:t>do </a:t>
            </a:r>
            <a:r>
              <a:rPr lang="sk-SK" dirty="0"/>
              <a:t>individuálneho </a:t>
            </a:r>
            <a:r>
              <a:rPr lang="sk-SK" dirty="0" err="1"/>
              <a:t>eradikačného</a:t>
            </a:r>
            <a:r>
              <a:rPr lang="sk-SK" dirty="0"/>
              <a:t> programu. </a:t>
            </a:r>
          </a:p>
          <a:p>
            <a:endParaRPr lang="sk-SK" dirty="0"/>
          </a:p>
        </p:txBody>
      </p:sp>
    </p:spTree>
    <p:extLst>
      <p:ext uri="{BB962C8B-B14F-4D97-AF65-F5344CB8AC3E}">
        <p14:creationId xmlns:p14="http://schemas.microsoft.com/office/powerpoint/2010/main" val="986674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just"/>
            <a:r>
              <a:rPr lang="sk-SK" sz="1800" b="1" dirty="0">
                <a:solidFill>
                  <a:srgbClr val="006C31"/>
                </a:solidFill>
              </a:rPr>
              <a:t>Národný program </a:t>
            </a:r>
            <a:r>
              <a:rPr lang="sk-SK" sz="1800" b="1" dirty="0" err="1">
                <a:solidFill>
                  <a:srgbClr val="006C31"/>
                </a:solidFill>
              </a:rPr>
              <a:t>eradikácie</a:t>
            </a:r>
            <a:r>
              <a:rPr lang="sk-SK" sz="1800" b="1" dirty="0">
                <a:solidFill>
                  <a:srgbClr val="006C31"/>
                </a:solidFill>
              </a:rPr>
              <a:t> vírusovej </a:t>
            </a:r>
            <a:r>
              <a:rPr lang="sk-SK" sz="1800" b="1" dirty="0" err="1">
                <a:solidFill>
                  <a:srgbClr val="006C31"/>
                </a:solidFill>
              </a:rPr>
              <a:t>hemoragickej</a:t>
            </a:r>
            <a:r>
              <a:rPr lang="sk-SK" sz="1800" b="1" dirty="0">
                <a:solidFill>
                  <a:srgbClr val="006C31"/>
                </a:solidFill>
              </a:rPr>
              <a:t> </a:t>
            </a:r>
            <a:r>
              <a:rPr lang="sk-SK" sz="1800" b="1" dirty="0" err="1">
                <a:solidFill>
                  <a:srgbClr val="006C31"/>
                </a:solidFill>
              </a:rPr>
              <a:t>septikémie</a:t>
            </a:r>
            <a:r>
              <a:rPr lang="sk-SK" sz="1800" b="1" dirty="0">
                <a:solidFill>
                  <a:srgbClr val="006C31"/>
                </a:solidFill>
              </a:rPr>
              <a:t> rýb (VHS) a infekčnej </a:t>
            </a:r>
            <a:r>
              <a:rPr lang="sk-SK" sz="1800" b="1" dirty="0" err="1">
                <a:solidFill>
                  <a:srgbClr val="006C31"/>
                </a:solidFill>
              </a:rPr>
              <a:t>hematopoetickej</a:t>
            </a:r>
            <a:r>
              <a:rPr lang="sk-SK" sz="1800" b="1" dirty="0">
                <a:solidFill>
                  <a:srgbClr val="006C31"/>
                </a:solidFill>
              </a:rPr>
              <a:t> </a:t>
            </a:r>
            <a:r>
              <a:rPr lang="sk-SK" sz="1800" b="1" dirty="0" err="1">
                <a:solidFill>
                  <a:srgbClr val="006C31"/>
                </a:solidFill>
              </a:rPr>
              <a:t>nekrózy</a:t>
            </a:r>
            <a:r>
              <a:rPr lang="sk-SK" sz="1800" b="1" dirty="0">
                <a:solidFill>
                  <a:srgbClr val="006C31"/>
                </a:solidFill>
              </a:rPr>
              <a:t> (IHN) v Slovenskej republike na roky 2020 -2021</a:t>
            </a:r>
            <a:endParaRPr lang="sk-SK" sz="1800" dirty="0"/>
          </a:p>
        </p:txBody>
      </p:sp>
      <p:sp>
        <p:nvSpPr>
          <p:cNvPr id="3" name="Zástupný objekt pre obsah 2"/>
          <p:cNvSpPr>
            <a:spLocks noGrp="1"/>
          </p:cNvSpPr>
          <p:nvPr>
            <p:ph sz="quarter" idx="1"/>
          </p:nvPr>
        </p:nvSpPr>
        <p:spPr/>
        <p:txBody>
          <a:bodyPr>
            <a:normAutofit lnSpcReduction="10000"/>
          </a:bodyPr>
          <a:lstStyle/>
          <a:p>
            <a:r>
              <a:rPr lang="sk-SK" b="1" dirty="0"/>
              <a:t>Premiestňovanie:</a:t>
            </a:r>
            <a:endParaRPr lang="sk-SK" dirty="0"/>
          </a:p>
          <a:p>
            <a:pPr lvl="0"/>
            <a:r>
              <a:rPr lang="sk-SK" b="1" dirty="0"/>
              <a:t>Chov úradne bez výskytu  - </a:t>
            </a:r>
            <a:r>
              <a:rPr lang="sk-SK" dirty="0"/>
              <a:t>nenachádzajúci sa v ochrannom pásme VHS alebo IHN- z chovu sa môžu premiestňovať ryby na ďalší chov a spracovanie bez obmedzenia, avšak musí byť monitorovaný minimálne 2 x ročne, bez klinických príznakov ochorenia </a:t>
            </a:r>
          </a:p>
          <a:p>
            <a:pPr lvl="0"/>
            <a:r>
              <a:rPr lang="sk-SK" b="1" dirty="0"/>
              <a:t>Chov úradne bez výskytu - </a:t>
            </a:r>
            <a:r>
              <a:rPr lang="sk-SK" dirty="0"/>
              <a:t>nachádzajúci sa v ochrannom pásme VHS alebo IHN, z chovu </a:t>
            </a:r>
            <a:br>
              <a:rPr lang="sk-SK" dirty="0"/>
            </a:br>
            <a:r>
              <a:rPr lang="sk-SK" dirty="0"/>
              <a:t>sa môžu premiestňovať ryby na ďalší chov a spracovanie bez obmedzenia, avšak musí byť monitorovaný minimálne 4 x ročne bez výskytu klinických príznakov ochorenia so súhlasom veterinárnej správy</a:t>
            </a:r>
          </a:p>
        </p:txBody>
      </p:sp>
    </p:spTree>
    <p:extLst>
      <p:ext uri="{BB962C8B-B14F-4D97-AF65-F5344CB8AC3E}">
        <p14:creationId xmlns:p14="http://schemas.microsoft.com/office/powerpoint/2010/main" val="3768983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Zdobené">
  <a:themeElements>
    <a:clrScheme name="Zdoben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Zdoben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Zdoben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2540</TotalTime>
  <Words>1759</Words>
  <Application>Microsoft Office PowerPoint</Application>
  <PresentationFormat>Prezentácia na obrazovke (4:3)</PresentationFormat>
  <Paragraphs>73</Paragraphs>
  <Slides>16</Slides>
  <Notes>0</Notes>
  <HiddenSlides>0</HiddenSlides>
  <MMClips>0</MMClips>
  <ScaleCrop>false</ScaleCrop>
  <HeadingPairs>
    <vt:vector size="6" baseType="variant">
      <vt:variant>
        <vt:lpstr>Použité písma</vt:lpstr>
      </vt:variant>
      <vt:variant>
        <vt:i4>4</vt:i4>
      </vt:variant>
      <vt:variant>
        <vt:lpstr>Motív</vt:lpstr>
      </vt:variant>
      <vt:variant>
        <vt:i4>1</vt:i4>
      </vt:variant>
      <vt:variant>
        <vt:lpstr>Nadpisy snímok</vt:lpstr>
      </vt:variant>
      <vt:variant>
        <vt:i4>16</vt:i4>
      </vt:variant>
    </vt:vector>
  </HeadingPairs>
  <TitlesOfParts>
    <vt:vector size="21" baseType="lpstr">
      <vt:lpstr>Calibri</vt:lpstr>
      <vt:lpstr>Century Schoolbook</vt:lpstr>
      <vt:lpstr>Wingdings</vt:lpstr>
      <vt:lpstr>Wingdings 2</vt:lpstr>
      <vt:lpstr>Zdobené</vt:lpstr>
      <vt:lpstr>Premiestňovanie živých rýb v rámci SR</vt:lpstr>
      <vt:lpstr>Premiestňovanie živých rýb v rámci SR -legislatíva</vt:lpstr>
      <vt:lpstr>Premiestňovanie živých rýb v rámci SR -legislatíva</vt:lpstr>
      <vt:lpstr>Zákon č. 39/2007 Z. z. o veterinárnej starostlivosti</vt:lpstr>
      <vt:lpstr>Zákon č. 39/2007 Z. z. o veterinárnej starostlivosti</vt:lpstr>
      <vt:lpstr>Zákon č. 39/2007 Z. z. o veterinárnej starostlivosti</vt:lpstr>
      <vt:lpstr>Zákon č. 39/2007 Z. z. o veterinárnej starostlivosti</vt:lpstr>
      <vt:lpstr> Národný program eradikácie vírusovej hemoragickej septikémie rýb (VHS) a infekčnej hematopoetickej nekrózy (IHN) v Slovenskej republike na roky 2020 -2021 </vt:lpstr>
      <vt:lpstr>Národný program eradikácie vírusovej hemoragickej septikémie rýb (VHS) a infekčnej hematopoetickej nekrózy (IHN) v Slovenskej republike na roky 2020 -2021</vt:lpstr>
      <vt:lpstr>Národný program eradikácie vírusovej hemoragickej septikémie rýb (VHS) a infekčnej hematopoetickej nekrózy (IHN) v Slovenskej republike na roky 2020 -2021</vt:lpstr>
      <vt:lpstr>Národný program eradikácie vírusovej hemoragickej septikémie rýb (VHS) a infekčnej hematopoetickej nekrózy (IHN) v Slovenskej republike na roky 2020 -2021</vt:lpstr>
      <vt:lpstr>Národný program eradikácie bakteriálnych chorôb rýb v Slovenskej republike na roky 2020 -2021  </vt:lpstr>
      <vt:lpstr>Národný program eradikácie bakteriálnych chorôb rýb v Slovenskej republike na roky 2020 -2021</vt:lpstr>
      <vt:lpstr>Premiestňovanie živých rýb v rámci SR</vt:lpstr>
      <vt:lpstr>Premiestňovanie živých rýb v rámci SR</vt:lpstr>
      <vt:lpstr>Ďakujem za pozornosť</vt:lpstr>
    </vt:vector>
  </TitlesOfParts>
  <Company>ŠVPS SR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Systém veterinárnej kontroly zdravia, kvality produkcie a ekológie chovu dojníc</dc:title>
  <dc:creator>Komarova Paulina Mgr.</dc:creator>
  <cp:lastModifiedBy>Papiernikova Erika, MVDr.</cp:lastModifiedBy>
  <cp:revision>126</cp:revision>
  <dcterms:created xsi:type="dcterms:W3CDTF">2012-08-14T07:10:21Z</dcterms:created>
  <dcterms:modified xsi:type="dcterms:W3CDTF">2020-06-24T12:30:08Z</dcterms:modified>
</cp:coreProperties>
</file>