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handoutMasterIdLst>
    <p:handoutMasterId r:id="rId22"/>
  </p:handoutMasterIdLst>
  <p:sldIdLst>
    <p:sldId id="284" r:id="rId2"/>
    <p:sldId id="258" r:id="rId3"/>
    <p:sldId id="286" r:id="rId4"/>
    <p:sldId id="287" r:id="rId5"/>
    <p:sldId id="288" r:id="rId6"/>
    <p:sldId id="289" r:id="rId7"/>
    <p:sldId id="290" r:id="rId8"/>
    <p:sldId id="291" r:id="rId9"/>
    <p:sldId id="263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257" r:id="rId20"/>
  </p:sldIdLst>
  <p:sldSz cx="9144000" cy="6858000" type="screen4x3"/>
  <p:notesSz cx="6735763" cy="9866313"/>
  <p:photoAlbum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442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39ABAB12-6F4A-4F7A-B080-6452FE3C7F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F6EF664-80F3-4A36-90CD-333F9195F7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7302E-E599-4E04-847E-80D895072D77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7D274F1-113C-483B-8AE1-1F9FC272FC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FD9E2BE-46F5-4ABA-9F8C-2274B6BC10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8FDD8-59DF-476E-A000-93B971691C14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6750093E-4A85-47EF-AC21-08133C7116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74905D5-BB00-46D6-A9DF-5B76D1FF30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4BB949-0296-47FA-A251-EBEF9CA90E5C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684AB213-D129-4F0F-9180-B207081555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CAF11CC0-BE8D-4C01-92D3-CE1F40F60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/>
              <a:t>Kliknite sem a upravte štýly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5ADF20E9-FD64-4754-BBC0-52CCE6C9F7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6BE8447C-C8DA-4649-B240-C3D38695AD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4874440-A6F7-40F8-87BB-9505FB3CCD04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obrazu snímky 1">
            <a:extLst>
              <a:ext uri="{FF2B5EF4-FFF2-40B4-BE49-F238E27FC236}">
                <a16:creationId xmlns:a16="http://schemas.microsoft.com/office/drawing/2014/main" id="{C9776B1A-9DFE-4B5C-A645-F987661FDA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oznámok 2">
            <a:extLst>
              <a:ext uri="{FF2B5EF4-FFF2-40B4-BE49-F238E27FC236}">
                <a16:creationId xmlns:a16="http://schemas.microsoft.com/office/drawing/2014/main" id="{198BF394-3038-4C5E-AF53-5BDD463C55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8196" name="Zástupný symbol čísla snímky 3">
            <a:extLst>
              <a:ext uri="{FF2B5EF4-FFF2-40B4-BE49-F238E27FC236}">
                <a16:creationId xmlns:a16="http://schemas.microsoft.com/office/drawing/2014/main" id="{3E716CB6-8BAA-4090-9825-CF6A14097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6454C2-28DC-468E-86A1-EDC87A9E45BA}" type="slidenum">
              <a:rPr lang="sk-SK" altLang="sk-SK"/>
              <a:pPr>
                <a:spcBef>
                  <a:spcPct val="0"/>
                </a:spcBef>
              </a:pPr>
              <a:t>1</a:t>
            </a:fld>
            <a:endParaRPr lang="sk-SK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>
            <a:extLst>
              <a:ext uri="{FF2B5EF4-FFF2-40B4-BE49-F238E27FC236}">
                <a16:creationId xmlns:a16="http://schemas.microsoft.com/office/drawing/2014/main" id="{D946F949-DCF3-4E94-A90D-55AF97CB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B505D-09B8-414E-9946-4F3F12D7E4AB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5" name="Zástupný symbol päty 18">
            <a:extLst>
              <a:ext uri="{FF2B5EF4-FFF2-40B4-BE49-F238E27FC236}">
                <a16:creationId xmlns:a16="http://schemas.microsoft.com/office/drawing/2014/main" id="{3C339BC2-5DA3-43AC-96A1-59BB56080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26">
            <a:extLst>
              <a:ext uri="{FF2B5EF4-FFF2-40B4-BE49-F238E27FC236}">
                <a16:creationId xmlns:a16="http://schemas.microsoft.com/office/drawing/2014/main" id="{C7F2E21D-D475-410C-8A32-F4C57D69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C2BC4D4-904D-4A0A-9653-4A645B3A663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10596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>
            <a:extLst>
              <a:ext uri="{FF2B5EF4-FFF2-40B4-BE49-F238E27FC236}">
                <a16:creationId xmlns:a16="http://schemas.microsoft.com/office/drawing/2014/main" id="{F435C88D-36B4-4DB9-8F88-931B6CF3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19249-D401-449A-A293-8099766E097A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5" name="Zástupný symbol päty 21">
            <a:extLst>
              <a:ext uri="{FF2B5EF4-FFF2-40B4-BE49-F238E27FC236}">
                <a16:creationId xmlns:a16="http://schemas.microsoft.com/office/drawing/2014/main" id="{9472051B-4B7C-442C-8813-7116CD90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7">
            <a:extLst>
              <a:ext uri="{FF2B5EF4-FFF2-40B4-BE49-F238E27FC236}">
                <a16:creationId xmlns:a16="http://schemas.microsoft.com/office/drawing/2014/main" id="{FD2A6D47-5B1A-4DE4-857A-823B2FA9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974A3-F9B3-41F6-9070-8847F04D006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6964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>
            <a:extLst>
              <a:ext uri="{FF2B5EF4-FFF2-40B4-BE49-F238E27FC236}">
                <a16:creationId xmlns:a16="http://schemas.microsoft.com/office/drawing/2014/main" id="{5EA47FA0-F7CF-4797-AE38-B67D60C3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CB254-E71C-4841-A26C-16EACF2A8714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5" name="Zástupný symbol päty 21">
            <a:extLst>
              <a:ext uri="{FF2B5EF4-FFF2-40B4-BE49-F238E27FC236}">
                <a16:creationId xmlns:a16="http://schemas.microsoft.com/office/drawing/2014/main" id="{76D6F0B3-E5A2-4A19-8485-4330290BA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7">
            <a:extLst>
              <a:ext uri="{FF2B5EF4-FFF2-40B4-BE49-F238E27FC236}">
                <a16:creationId xmlns:a16="http://schemas.microsoft.com/office/drawing/2014/main" id="{6EF84AD3-ED7F-4A51-BEBE-C0F432D7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5AFF7-72D9-4593-B282-765657C46DC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82569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>
            <a:extLst>
              <a:ext uri="{FF2B5EF4-FFF2-40B4-BE49-F238E27FC236}">
                <a16:creationId xmlns:a16="http://schemas.microsoft.com/office/drawing/2014/main" id="{96E15EC9-57FA-4BD4-89B3-2EAC8701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92566-3E5F-4714-B40E-62D0FEB933D5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5" name="Zástupný symbol päty 21">
            <a:extLst>
              <a:ext uri="{FF2B5EF4-FFF2-40B4-BE49-F238E27FC236}">
                <a16:creationId xmlns:a16="http://schemas.microsoft.com/office/drawing/2014/main" id="{B55E99DF-29BD-4EB9-B664-FEA840F1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17">
            <a:extLst>
              <a:ext uri="{FF2B5EF4-FFF2-40B4-BE49-F238E27FC236}">
                <a16:creationId xmlns:a16="http://schemas.microsoft.com/office/drawing/2014/main" id="{AE2BDA3A-FCC1-4C55-87E9-0D939EE3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DB493-CA71-456A-9042-FEB785E8CFE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50757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DB4EEA3A-9ACB-4661-9E74-C2420DD76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62FB-7308-476B-BCA1-A37CB0671250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19639125-41A3-462C-9704-690AE338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171E6E15-9A65-4F5B-89D1-40DA548B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DD762AD3-73AD-4855-869B-C17EF066CF4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27840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>
            <a:extLst>
              <a:ext uri="{FF2B5EF4-FFF2-40B4-BE49-F238E27FC236}">
                <a16:creationId xmlns:a16="http://schemas.microsoft.com/office/drawing/2014/main" id="{4520452A-C887-479D-9DF5-75E7639B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2556C-87DA-401C-9A5F-8DD116BCEF34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6" name="Zástupný symbol päty 21">
            <a:extLst>
              <a:ext uri="{FF2B5EF4-FFF2-40B4-BE49-F238E27FC236}">
                <a16:creationId xmlns:a16="http://schemas.microsoft.com/office/drawing/2014/main" id="{88DC2A88-352C-4665-94F6-23E187BB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7">
            <a:extLst>
              <a:ext uri="{FF2B5EF4-FFF2-40B4-BE49-F238E27FC236}">
                <a16:creationId xmlns:a16="http://schemas.microsoft.com/office/drawing/2014/main" id="{87DCDF60-B7F4-44FA-A058-C1840BBF4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9E22C-F09A-4C3A-B590-799DE85D43F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6040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>
            <a:extLst>
              <a:ext uri="{FF2B5EF4-FFF2-40B4-BE49-F238E27FC236}">
                <a16:creationId xmlns:a16="http://schemas.microsoft.com/office/drawing/2014/main" id="{80C68103-D999-48F3-BCBC-9E85B6495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6E02-A1B5-4D6F-9947-3655C4E7E780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8" name="Zástupný symbol päty 21">
            <a:extLst>
              <a:ext uri="{FF2B5EF4-FFF2-40B4-BE49-F238E27FC236}">
                <a16:creationId xmlns:a16="http://schemas.microsoft.com/office/drawing/2014/main" id="{C1A7F822-7177-4D67-9E8C-B3F67091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17">
            <a:extLst>
              <a:ext uri="{FF2B5EF4-FFF2-40B4-BE49-F238E27FC236}">
                <a16:creationId xmlns:a16="http://schemas.microsoft.com/office/drawing/2014/main" id="{40E9DA78-03A4-4308-AD3E-3C073208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DB8B0-2785-4B2F-B111-015FE5608D2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0218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>
            <a:extLst>
              <a:ext uri="{FF2B5EF4-FFF2-40B4-BE49-F238E27FC236}">
                <a16:creationId xmlns:a16="http://schemas.microsoft.com/office/drawing/2014/main" id="{71342973-13AB-4C04-8AD9-911ADC1D4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6981-1995-41CA-A262-3B099F2FC324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4" name="Zástupný symbol päty 21">
            <a:extLst>
              <a:ext uri="{FF2B5EF4-FFF2-40B4-BE49-F238E27FC236}">
                <a16:creationId xmlns:a16="http://schemas.microsoft.com/office/drawing/2014/main" id="{5B5CA0B1-4985-4FB9-98C9-CD7A5E2E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17">
            <a:extLst>
              <a:ext uri="{FF2B5EF4-FFF2-40B4-BE49-F238E27FC236}">
                <a16:creationId xmlns:a16="http://schemas.microsoft.com/office/drawing/2014/main" id="{BFE2D0EC-FCC0-4329-B873-A8E27E89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55CFB-2204-4D39-A57E-10A14467C7A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9047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>
            <a:extLst>
              <a:ext uri="{FF2B5EF4-FFF2-40B4-BE49-F238E27FC236}">
                <a16:creationId xmlns:a16="http://schemas.microsoft.com/office/drawing/2014/main" id="{9BE0423F-A664-4913-8E62-512FBF3B2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AE628-2B34-4AC4-A6D7-33E850DDD9EC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3" name="Zástupný symbol päty 21">
            <a:extLst>
              <a:ext uri="{FF2B5EF4-FFF2-40B4-BE49-F238E27FC236}">
                <a16:creationId xmlns:a16="http://schemas.microsoft.com/office/drawing/2014/main" id="{A56A25D6-0632-4E6D-9053-96734493C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17">
            <a:extLst>
              <a:ext uri="{FF2B5EF4-FFF2-40B4-BE49-F238E27FC236}">
                <a16:creationId xmlns:a16="http://schemas.microsoft.com/office/drawing/2014/main" id="{6688E1AB-EE5B-4EE3-B811-C2120CBB4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75FF0-73CF-4B53-805A-3980802492B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4552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>
            <a:extLst>
              <a:ext uri="{FF2B5EF4-FFF2-40B4-BE49-F238E27FC236}">
                <a16:creationId xmlns:a16="http://schemas.microsoft.com/office/drawing/2014/main" id="{C8A10868-490F-4612-BAA1-3B1B8DF11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A0983-2DE3-4564-A6CE-5544FADDE69F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6" name="Zástupný symbol päty 21">
            <a:extLst>
              <a:ext uri="{FF2B5EF4-FFF2-40B4-BE49-F238E27FC236}">
                <a16:creationId xmlns:a16="http://schemas.microsoft.com/office/drawing/2014/main" id="{9C4B37F3-B5E4-4BFB-ABEE-1A9F7731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17">
            <a:extLst>
              <a:ext uri="{FF2B5EF4-FFF2-40B4-BE49-F238E27FC236}">
                <a16:creationId xmlns:a16="http://schemas.microsoft.com/office/drawing/2014/main" id="{ACAB5E8A-3745-429F-94FB-3CB62D4F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71B44-D1E9-4C04-8860-37C314918E6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43903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13">
            <a:extLst>
              <a:ext uri="{FF2B5EF4-FFF2-40B4-BE49-F238E27FC236}">
                <a16:creationId xmlns:a16="http://schemas.microsoft.com/office/drawing/2014/main" id="{3A7A9205-C532-4298-85E3-A33ED50D71AE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uhlý trojuholník 5">
            <a:extLst>
              <a:ext uri="{FF2B5EF4-FFF2-40B4-BE49-F238E27FC236}">
                <a16:creationId xmlns:a16="http://schemas.microsoft.com/office/drawing/2014/main" id="{29E5CAA6-1153-4793-9942-60CCD5AE705A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ľná forma 15">
            <a:extLst>
              <a:ext uri="{FF2B5EF4-FFF2-40B4-BE49-F238E27FC236}">
                <a16:creationId xmlns:a16="http://schemas.microsoft.com/office/drawing/2014/main" id="{8BD24FE7-118B-4581-9DEA-FF7015E13653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ľná forma 16">
            <a:extLst>
              <a:ext uri="{FF2B5EF4-FFF2-40B4-BE49-F238E27FC236}">
                <a16:creationId xmlns:a16="http://schemas.microsoft.com/office/drawing/2014/main" id="{4D248156-9E48-4A7F-9AA6-58520598CD57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>
            <a:extLst>
              <a:ext uri="{FF2B5EF4-FFF2-40B4-BE49-F238E27FC236}">
                <a16:creationId xmlns:a16="http://schemas.microsoft.com/office/drawing/2014/main" id="{ADEF1852-FB56-4F67-88FF-2654E463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2619B-04FB-4C81-AB67-1AC67597DB0F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10" name="Zástupný symbol päty 5">
            <a:extLst>
              <a:ext uri="{FF2B5EF4-FFF2-40B4-BE49-F238E27FC236}">
                <a16:creationId xmlns:a16="http://schemas.microsoft.com/office/drawing/2014/main" id="{5F964A29-3D0A-40D9-9800-93896DBD1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Zástupný symbol čísla snímky 6">
            <a:extLst>
              <a:ext uri="{FF2B5EF4-FFF2-40B4-BE49-F238E27FC236}">
                <a16:creationId xmlns:a16="http://schemas.microsoft.com/office/drawing/2014/main" id="{8D53904D-95D6-4790-BBB7-3996DA67C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BA90F7E-0866-4929-B003-8343C30F9B2A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77761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>
            <a:extLst>
              <a:ext uri="{FF2B5EF4-FFF2-40B4-BE49-F238E27FC236}">
                <a16:creationId xmlns:a16="http://schemas.microsoft.com/office/drawing/2014/main" id="{93DF4074-5E79-44E9-A847-F5FA77839ACC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ľná forma 7">
            <a:extLst>
              <a:ext uri="{FF2B5EF4-FFF2-40B4-BE49-F238E27FC236}">
                <a16:creationId xmlns:a16="http://schemas.microsoft.com/office/drawing/2014/main" id="{1C27F31A-C46D-4A38-B3F9-09BDABB1A515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nadpisu 8">
            <a:extLst>
              <a:ext uri="{FF2B5EF4-FFF2-40B4-BE49-F238E27FC236}">
                <a16:creationId xmlns:a16="http://schemas.microsoft.com/office/drawing/2014/main" id="{69C43609-60FE-429B-8492-AF17A5B83D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  <a:endParaRPr lang="en-US" altLang="sk-SK"/>
          </a:p>
        </p:txBody>
      </p:sp>
      <p:sp>
        <p:nvSpPr>
          <p:cNvPr id="1029" name="Zástupný symbol textu 29">
            <a:extLst>
              <a:ext uri="{FF2B5EF4-FFF2-40B4-BE49-F238E27FC236}">
                <a16:creationId xmlns:a16="http://schemas.microsoft.com/office/drawing/2014/main" id="{A0F25836-D056-4815-9F6A-03BF8EEEBC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  <a:endParaRPr lang="en-US" altLang="sk-SK"/>
          </a:p>
        </p:txBody>
      </p:sp>
      <p:sp>
        <p:nvSpPr>
          <p:cNvPr id="10" name="Zástupný symbol dátumu 9">
            <a:extLst>
              <a:ext uri="{FF2B5EF4-FFF2-40B4-BE49-F238E27FC236}">
                <a16:creationId xmlns:a16="http://schemas.microsoft.com/office/drawing/2014/main" id="{2CB1E8CE-22B5-408B-8C2C-2E39FA9E3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5C46E8-F6EF-46B2-B965-B5FED18AEF40}" type="datetimeFigureOut">
              <a:rPr lang="sk-SK"/>
              <a:pPr>
                <a:defRPr/>
              </a:pPr>
              <a:t>26. 7. 2020</a:t>
            </a:fld>
            <a:endParaRPr lang="sk-SK"/>
          </a:p>
        </p:txBody>
      </p:sp>
      <p:sp>
        <p:nvSpPr>
          <p:cNvPr id="22" name="Zástupný symbol päty 21">
            <a:extLst>
              <a:ext uri="{FF2B5EF4-FFF2-40B4-BE49-F238E27FC236}">
                <a16:creationId xmlns:a16="http://schemas.microsoft.com/office/drawing/2014/main" id="{D0FF41DD-48FA-4674-A741-EAC028C946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" name="Zástupný symbol čísla snímky 17">
            <a:extLst>
              <a:ext uri="{FF2B5EF4-FFF2-40B4-BE49-F238E27FC236}">
                <a16:creationId xmlns:a16="http://schemas.microsoft.com/office/drawing/2014/main" id="{31392EE2-94AD-41B4-AEE3-B11636FA6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25F8C47A-C4C4-47BA-A5B2-B2612C421EF3}" type="slidenum">
              <a:rPr lang="sk-SK" altLang="sk-SK"/>
              <a:pPr/>
              <a:t>‹#›</a:t>
            </a:fld>
            <a:endParaRPr lang="sk-SK" altLang="sk-SK"/>
          </a:p>
        </p:txBody>
      </p:sp>
      <p:grpSp>
        <p:nvGrpSpPr>
          <p:cNvPr id="1033" name="Skupina 1">
            <a:extLst>
              <a:ext uri="{FF2B5EF4-FFF2-40B4-BE49-F238E27FC236}">
                <a16:creationId xmlns:a16="http://schemas.microsoft.com/office/drawing/2014/main" id="{17E3AC7C-BA55-4315-A986-62025380DD36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>
              <a:extLst>
                <a:ext uri="{FF2B5EF4-FFF2-40B4-BE49-F238E27FC236}">
                  <a16:creationId xmlns:a16="http://schemas.microsoft.com/office/drawing/2014/main" id="{F30DC047-41DC-44C9-AD9E-88A439A0098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ľná forma 12">
              <a:extLst>
                <a:ext uri="{FF2B5EF4-FFF2-40B4-BE49-F238E27FC236}">
                  <a16:creationId xmlns:a16="http://schemas.microsoft.com/office/drawing/2014/main" id="{13EE62A1-FB8B-4ACE-B8FE-86A9402B548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5" r:id="rId2"/>
    <p:sldLayoutId id="2147483854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5" r:id="rId9"/>
    <p:sldLayoutId id="2147483851" r:id="rId10"/>
    <p:sldLayoutId id="21474838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food/animals/live_animals/aquaculture_en" TargetMode="External"/><Relationship Id="rId2" Type="http://schemas.openxmlformats.org/officeDocument/2006/relationships/hyperlink" Target="https://eur-lex.europa.eu/homepag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9B7E6-C044-455D-AB7E-494F614B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773238"/>
            <a:ext cx="2590800" cy="24479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MVDr. Robert </a:t>
            </a:r>
            <a:r>
              <a:rPr lang="sk-SK" dirty="0" err="1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Hačko</a:t>
            </a:r>
            <a:br>
              <a:rPr lang="sk-SK" sz="240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sk-SK" sz="2400" dirty="0"/>
              <a:t>ŠTÁTNA VETERINÁRNA A POTRAVINOVÁ SPRÁVA </a:t>
            </a:r>
            <a:br>
              <a:rPr lang="sk-SK" sz="2400" dirty="0"/>
            </a:br>
            <a:r>
              <a:rPr lang="sk-SK" sz="2400" dirty="0"/>
              <a:t>SLOVENSKEJ REPUBLIKY</a:t>
            </a:r>
          </a:p>
        </p:txBody>
      </p:sp>
      <p:sp>
        <p:nvSpPr>
          <p:cNvPr id="5123" name="Podnadpis 2">
            <a:extLst>
              <a:ext uri="{FF2B5EF4-FFF2-40B4-BE49-F238E27FC236}">
                <a16:creationId xmlns:a16="http://schemas.microsoft.com/office/drawing/2014/main" id="{A0A5825B-DB5D-43B4-8837-D2A98E565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5288" y="4292600"/>
            <a:ext cx="2520950" cy="2016125"/>
          </a:xfrm>
        </p:spPr>
        <p:txBody>
          <a:bodyPr/>
          <a:lstStyle/>
          <a:p>
            <a:pPr algn="ctr" eaLnBrk="1" hangingPunct="1">
              <a:defRPr/>
            </a:pPr>
            <a:r>
              <a:rPr lang="sk-SK" sz="16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Podmienky nákupu a predaja rýb do krajín EÚ</a:t>
            </a:r>
          </a:p>
          <a:p>
            <a:pPr algn="ctr" eaLnBrk="1" hangingPunct="1">
              <a:defRPr/>
            </a:pPr>
            <a:r>
              <a:rPr lang="sk-SK" sz="1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TRACES systém</a:t>
            </a:r>
            <a:endParaRPr lang="en-GB" sz="1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2" name="Picture 5" descr="Znak">
            <a:extLst>
              <a:ext uri="{FF2B5EF4-FFF2-40B4-BE49-F238E27FC236}">
                <a16:creationId xmlns:a16="http://schemas.microsoft.com/office/drawing/2014/main" id="{7D3A7D5B-148B-4090-B516-D1FBDAB26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0350"/>
            <a:ext cx="15113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50751E31-E5B7-4BBD-9ECB-AE1EBE7CCC50}"/>
              </a:ext>
            </a:extLst>
          </p:cNvPr>
          <p:cNvSpPr txBox="1">
            <a:spLocks/>
          </p:cNvSpPr>
          <p:nvPr/>
        </p:nvSpPr>
        <p:spPr bwMode="auto">
          <a:xfrm>
            <a:off x="3059113" y="5229225"/>
            <a:ext cx="28813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sk-SK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Seminár pre chovateľov rýb na Slovensku</a:t>
            </a:r>
            <a:endParaRPr lang="en-GB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sk-SK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24. 06. 2020</a:t>
            </a:r>
          </a:p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sk-SK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Ivanka pri Dunaji</a:t>
            </a:r>
            <a:endParaRPr lang="en-GB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1" hangingPunct="1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GB" sz="2600" dirty="0">
              <a:latin typeface="+mn-lt"/>
            </a:endParaRPr>
          </a:p>
        </p:txBody>
      </p:sp>
      <p:pic>
        <p:nvPicPr>
          <p:cNvPr id="7174" name="Zástupný symbol obrázka 7" descr="2551.jpg">
            <a:extLst>
              <a:ext uri="{FF2B5EF4-FFF2-40B4-BE49-F238E27FC236}">
                <a16:creationId xmlns:a16="http://schemas.microsoft.com/office/drawing/2014/main" id="{5985808F-0B77-4F7E-BF6C-F496C8D0C7E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82" b="18082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advTm="23625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6">
            <a:extLst>
              <a:ext uri="{FF2B5EF4-FFF2-40B4-BE49-F238E27FC236}">
                <a16:creationId xmlns:a16="http://schemas.microsoft.com/office/drawing/2014/main" id="{FF00DC93-897B-4941-AF0D-C9B84754A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908050"/>
            <a:ext cx="8229600" cy="1512888"/>
          </a:xfrm>
        </p:spPr>
        <p:txBody>
          <a:bodyPr/>
          <a:lstStyle/>
          <a:p>
            <a:pPr algn="ctr" eaLnBrk="1" hangingPunct="1"/>
            <a:r>
              <a:rPr lang="sk-SK" altLang="sk-SK" sz="3600"/>
              <a:t>IMSOC</a:t>
            </a:r>
            <a:br>
              <a:rPr lang="sk-SK" altLang="sk-SK" sz="3600"/>
            </a:br>
            <a:r>
              <a:rPr lang="en-US" altLang="sk-SK" sz="3600">
                <a:solidFill>
                  <a:schemeClr val="tx1"/>
                </a:solidFill>
              </a:rPr>
              <a:t>Integrated Management System for Official Controls</a:t>
            </a:r>
            <a:r>
              <a:rPr lang="es-ES" altLang="sk-SK" sz="3600">
                <a:solidFill>
                  <a:schemeClr val="tx1"/>
                </a:solidFill>
              </a:rPr>
              <a:t>       </a:t>
            </a:r>
            <a:endParaRPr lang="sk-SK" altLang="sk-SK" sz="3600">
              <a:solidFill>
                <a:schemeClr val="tx1"/>
              </a:solidFill>
            </a:endParaRPr>
          </a:p>
        </p:txBody>
      </p:sp>
      <p:sp>
        <p:nvSpPr>
          <p:cNvPr id="8" name="Zástupný symbol obsahu 7">
            <a:extLst>
              <a:ext uri="{FF2B5EF4-FFF2-40B4-BE49-F238E27FC236}">
                <a16:creationId xmlns:a16="http://schemas.microsoft.com/office/drawing/2014/main" id="{7E5807D9-E2F3-45B4-B0CA-3A2022139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35290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sk-SK" dirty="0">
              <a:latin typeface="+mj-lt"/>
            </a:endParaRPr>
          </a:p>
        </p:txBody>
      </p:sp>
      <p:sp>
        <p:nvSpPr>
          <p:cNvPr id="4" name="Rettangolo con angoli arrotondati 6">
            <a:extLst>
              <a:ext uri="{FF2B5EF4-FFF2-40B4-BE49-F238E27FC236}">
                <a16:creationId xmlns:a16="http://schemas.microsoft.com/office/drawing/2014/main" id="{7E5DB3F2-C524-476A-B88A-7C7FE8AF0E0D}"/>
              </a:ext>
            </a:extLst>
          </p:cNvPr>
          <p:cNvSpPr/>
          <p:nvPr/>
        </p:nvSpPr>
        <p:spPr>
          <a:xfrm>
            <a:off x="611188" y="2997200"/>
            <a:ext cx="1439862" cy="1223963"/>
          </a:xfrm>
          <a:prstGeom prst="round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TRACES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400" dirty="0"/>
              <a:t>Certification</a:t>
            </a:r>
            <a:endParaRPr lang="it-IT" sz="1400" dirty="0"/>
          </a:p>
        </p:txBody>
      </p:sp>
      <p:sp>
        <p:nvSpPr>
          <p:cNvPr id="5" name="Rettangolo con angoli arrotondati 7">
            <a:extLst>
              <a:ext uri="{FF2B5EF4-FFF2-40B4-BE49-F238E27FC236}">
                <a16:creationId xmlns:a16="http://schemas.microsoft.com/office/drawing/2014/main" id="{FFD679FD-D8DE-4A56-88BA-6FBA49DEE7A1}"/>
              </a:ext>
            </a:extLst>
          </p:cNvPr>
          <p:cNvSpPr/>
          <p:nvPr/>
        </p:nvSpPr>
        <p:spPr>
          <a:xfrm>
            <a:off x="3708400" y="2997200"/>
            <a:ext cx="1439863" cy="1223963"/>
          </a:xfrm>
          <a:prstGeom prst="round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err="1"/>
              <a:t>iRASFF</a:t>
            </a:r>
            <a:r>
              <a:rPr lang="en-GB" dirty="0"/>
              <a:t> </a:t>
            </a:r>
            <a:r>
              <a:rPr lang="en-GB" sz="1400" dirty="0"/>
              <a:t>Alerts</a:t>
            </a:r>
            <a:endParaRPr lang="it-IT" sz="1400" dirty="0"/>
          </a:p>
        </p:txBody>
      </p:sp>
      <p:sp>
        <p:nvSpPr>
          <p:cNvPr id="6" name="Rettangolo con angoli arrotondati 8">
            <a:extLst>
              <a:ext uri="{FF2B5EF4-FFF2-40B4-BE49-F238E27FC236}">
                <a16:creationId xmlns:a16="http://schemas.microsoft.com/office/drawing/2014/main" id="{6B9EADF7-687E-48E3-ADCC-6CF4DDADF48C}"/>
              </a:ext>
            </a:extLst>
          </p:cNvPr>
          <p:cNvSpPr/>
          <p:nvPr/>
        </p:nvSpPr>
        <p:spPr>
          <a:xfrm>
            <a:off x="6875463" y="2997200"/>
            <a:ext cx="1441450" cy="1223963"/>
          </a:xfrm>
          <a:prstGeom prst="round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AAC/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Food Fraud</a:t>
            </a:r>
            <a:endParaRPr lang="it-IT" dirty="0"/>
          </a:p>
        </p:txBody>
      </p:sp>
      <p:sp>
        <p:nvSpPr>
          <p:cNvPr id="7" name="Freccia a destra 9">
            <a:extLst>
              <a:ext uri="{FF2B5EF4-FFF2-40B4-BE49-F238E27FC236}">
                <a16:creationId xmlns:a16="http://schemas.microsoft.com/office/drawing/2014/main" id="{0B4F2E43-E46E-462A-A972-8F2012DE13C3}"/>
              </a:ext>
            </a:extLst>
          </p:cNvPr>
          <p:cNvSpPr/>
          <p:nvPr/>
        </p:nvSpPr>
        <p:spPr>
          <a:xfrm>
            <a:off x="2124075" y="2997200"/>
            <a:ext cx="1584325" cy="115252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Garamond" panose="02020404030301010803" pitchFamily="18" charset="0"/>
              </a:rPr>
              <a:t>Border Rejection (Risk to public health &amp; Food Fraud aspect)</a:t>
            </a:r>
            <a:endParaRPr lang="it-IT" sz="1000" dirty="0">
              <a:latin typeface="Garamond" panose="02020404030301010803" pitchFamily="18" charset="0"/>
            </a:endParaRPr>
          </a:p>
        </p:txBody>
      </p:sp>
      <p:sp>
        <p:nvSpPr>
          <p:cNvPr id="9" name="Cilindro 16">
            <a:extLst>
              <a:ext uri="{FF2B5EF4-FFF2-40B4-BE49-F238E27FC236}">
                <a16:creationId xmlns:a16="http://schemas.microsoft.com/office/drawing/2014/main" id="{C83A6142-68C2-456B-90BA-25BD39829E23}"/>
              </a:ext>
            </a:extLst>
          </p:cNvPr>
          <p:cNvSpPr/>
          <p:nvPr/>
        </p:nvSpPr>
        <p:spPr>
          <a:xfrm>
            <a:off x="3276600" y="4830763"/>
            <a:ext cx="2447925" cy="865187"/>
          </a:xfrm>
          <a:prstGeom prst="can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IMSOC</a:t>
            </a:r>
            <a:endParaRPr lang="it-IT" dirty="0"/>
          </a:p>
        </p:txBody>
      </p:sp>
      <p:sp>
        <p:nvSpPr>
          <p:cNvPr id="10" name="Freccia angolare bidirezionale 17">
            <a:extLst>
              <a:ext uri="{FF2B5EF4-FFF2-40B4-BE49-F238E27FC236}">
                <a16:creationId xmlns:a16="http://schemas.microsoft.com/office/drawing/2014/main" id="{52715CCA-3025-4C42-A425-B6FA9EB050AB}"/>
              </a:ext>
            </a:extLst>
          </p:cNvPr>
          <p:cNvSpPr/>
          <p:nvPr/>
        </p:nvSpPr>
        <p:spPr>
          <a:xfrm>
            <a:off x="5795963" y="4373563"/>
            <a:ext cx="2016125" cy="1108075"/>
          </a:xfrm>
          <a:prstGeom prst="leftUp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Freccia angolare bidirezionale 18">
            <a:extLst>
              <a:ext uri="{FF2B5EF4-FFF2-40B4-BE49-F238E27FC236}">
                <a16:creationId xmlns:a16="http://schemas.microsoft.com/office/drawing/2014/main" id="{3FBE8566-0E04-4BC5-AC27-E6B9A8FDF8D0}"/>
              </a:ext>
            </a:extLst>
          </p:cNvPr>
          <p:cNvSpPr/>
          <p:nvPr/>
        </p:nvSpPr>
        <p:spPr>
          <a:xfrm flipH="1">
            <a:off x="1179513" y="4373563"/>
            <a:ext cx="2024062" cy="1104900"/>
          </a:xfrm>
          <a:prstGeom prst="leftUp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2" name="Freccia bidirezionale verticale 19">
            <a:extLst>
              <a:ext uri="{FF2B5EF4-FFF2-40B4-BE49-F238E27FC236}">
                <a16:creationId xmlns:a16="http://schemas.microsoft.com/office/drawing/2014/main" id="{3409AE38-7ECF-43B6-8C90-DF9BFF2FE1A0}"/>
              </a:ext>
            </a:extLst>
          </p:cNvPr>
          <p:cNvSpPr/>
          <p:nvPr/>
        </p:nvSpPr>
        <p:spPr>
          <a:xfrm>
            <a:off x="4284663" y="4221163"/>
            <a:ext cx="358775" cy="720725"/>
          </a:xfrm>
          <a:prstGeom prst="upDownArrow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Left-Right Arrow 2">
            <a:extLst>
              <a:ext uri="{FF2B5EF4-FFF2-40B4-BE49-F238E27FC236}">
                <a16:creationId xmlns:a16="http://schemas.microsoft.com/office/drawing/2014/main" id="{88E62552-5CF3-4C87-8B8C-AF553873338B}"/>
              </a:ext>
            </a:extLst>
          </p:cNvPr>
          <p:cNvSpPr/>
          <p:nvPr/>
        </p:nvSpPr>
        <p:spPr>
          <a:xfrm>
            <a:off x="5148263" y="3232150"/>
            <a:ext cx="1727200" cy="754063"/>
          </a:xfrm>
          <a:prstGeom prst="leftRightArrow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1050" dirty="0" err="1"/>
              <a:t>Health</a:t>
            </a:r>
            <a:r>
              <a:rPr lang="fr-BE" sz="1050" dirty="0"/>
              <a:t> and </a:t>
            </a:r>
            <a:r>
              <a:rPr lang="fr-BE" sz="1050" dirty="0" err="1"/>
              <a:t>Fraud</a:t>
            </a:r>
            <a:r>
              <a:rPr lang="fr-BE" sz="1050" dirty="0"/>
              <a:t> aspects</a:t>
            </a:r>
            <a:endParaRPr lang="en-GB" sz="10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48C8D50-A45C-45CB-A5D4-2B8BF8357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/>
            <a:r>
              <a:rPr lang="it-IT" altLang="sk-SK" sz="4000"/>
              <a:t>TRACES </a:t>
            </a:r>
            <a:r>
              <a:rPr lang="sk-SK" altLang="sk-SK" sz="4000"/>
              <a:t>klasik</a:t>
            </a:r>
            <a:r>
              <a:rPr lang="it-IT" altLang="sk-SK" sz="4000"/>
              <a:t> &amp; TRACES-NT</a:t>
            </a:r>
            <a:endParaRPr lang="sk-SK" altLang="sk-SK" sz="40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4F168126-ED96-4C48-8611-6FD7986CE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</p:txBody>
      </p:sp>
      <p:pic>
        <p:nvPicPr>
          <p:cNvPr id="18436" name="Immagine 5">
            <a:extLst>
              <a:ext uri="{FF2B5EF4-FFF2-40B4-BE49-F238E27FC236}">
                <a16:creationId xmlns:a16="http://schemas.microsoft.com/office/drawing/2014/main" id="{BFC8ED9D-5277-41BD-824C-DD5A61927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700213"/>
            <a:ext cx="9090025" cy="281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Immagine 4">
            <a:extLst>
              <a:ext uri="{FF2B5EF4-FFF2-40B4-BE49-F238E27FC236}">
                <a16:creationId xmlns:a16="http://schemas.microsoft.com/office/drawing/2014/main" id="{521C95F8-80E6-4E9A-93F1-1895306B8B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288" y="3429000"/>
            <a:ext cx="6570662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4EECAB71-4280-4567-A8CD-FC2937FB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/>
            <a:r>
              <a:rPr lang="sk-SK" altLang="sk-SK" sz="4000"/>
              <a:t>Z </a:t>
            </a:r>
            <a:r>
              <a:rPr lang="it-IT" altLang="sk-SK" sz="4000"/>
              <a:t>TRACES Classic </a:t>
            </a:r>
            <a:r>
              <a:rPr lang="sk-SK" altLang="sk-SK" sz="4000"/>
              <a:t>DO</a:t>
            </a:r>
            <a:r>
              <a:rPr lang="it-IT" altLang="sk-SK" sz="4000"/>
              <a:t> TRACES-NT</a:t>
            </a:r>
            <a:endParaRPr lang="sk-SK" altLang="sk-SK" sz="40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508AC984-0A64-4B27-B24F-7013EEF70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</p:txBody>
      </p:sp>
      <p:sp>
        <p:nvSpPr>
          <p:cNvPr id="7" name="Rettangolo arrotondato 3">
            <a:extLst>
              <a:ext uri="{FF2B5EF4-FFF2-40B4-BE49-F238E27FC236}">
                <a16:creationId xmlns:a16="http://schemas.microsoft.com/office/drawing/2014/main" id="{B98B31FD-F4F0-4532-AAF0-8C69847FD3E2}"/>
              </a:ext>
            </a:extLst>
          </p:cNvPr>
          <p:cNvSpPr/>
          <p:nvPr/>
        </p:nvSpPr>
        <p:spPr>
          <a:xfrm>
            <a:off x="1116013" y="2997200"/>
            <a:ext cx="1584325" cy="315913"/>
          </a:xfrm>
          <a:prstGeom prst="roundRect">
            <a:avLst/>
          </a:prstGeom>
          <a:solidFill>
            <a:srgbClr val="7030A0">
              <a:alpha val="29000"/>
            </a:srgb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INTRA</a:t>
            </a:r>
          </a:p>
        </p:txBody>
      </p:sp>
      <p:sp>
        <p:nvSpPr>
          <p:cNvPr id="8" name="Rettangolo arrotondato 4">
            <a:extLst>
              <a:ext uri="{FF2B5EF4-FFF2-40B4-BE49-F238E27FC236}">
                <a16:creationId xmlns:a16="http://schemas.microsoft.com/office/drawing/2014/main" id="{AA3DF858-9B4A-4E33-BEE8-4DA42A624CA5}"/>
              </a:ext>
            </a:extLst>
          </p:cNvPr>
          <p:cNvSpPr/>
          <p:nvPr/>
        </p:nvSpPr>
        <p:spPr>
          <a:xfrm>
            <a:off x="1116013" y="3400425"/>
            <a:ext cx="1584325" cy="315913"/>
          </a:xfrm>
          <a:prstGeom prst="roundRect">
            <a:avLst/>
          </a:prstGeom>
          <a:solidFill>
            <a:srgbClr val="D46112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CVED-A</a:t>
            </a:r>
          </a:p>
        </p:txBody>
      </p:sp>
      <p:sp>
        <p:nvSpPr>
          <p:cNvPr id="9" name="Rettangolo arrotondato 6">
            <a:extLst>
              <a:ext uri="{FF2B5EF4-FFF2-40B4-BE49-F238E27FC236}">
                <a16:creationId xmlns:a16="http://schemas.microsoft.com/office/drawing/2014/main" id="{F561635E-BBEA-46D5-9F97-41A9209028D3}"/>
              </a:ext>
            </a:extLst>
          </p:cNvPr>
          <p:cNvSpPr/>
          <p:nvPr/>
        </p:nvSpPr>
        <p:spPr>
          <a:xfrm>
            <a:off x="1116013" y="3760788"/>
            <a:ext cx="1584325" cy="315912"/>
          </a:xfrm>
          <a:prstGeom prst="round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CVED-P</a:t>
            </a:r>
          </a:p>
        </p:txBody>
      </p:sp>
      <p:sp>
        <p:nvSpPr>
          <p:cNvPr id="10" name="Rettangolo arrotondato 8">
            <a:extLst>
              <a:ext uri="{FF2B5EF4-FFF2-40B4-BE49-F238E27FC236}">
                <a16:creationId xmlns:a16="http://schemas.microsoft.com/office/drawing/2014/main" id="{C4D922EF-3A4F-4818-801B-97C71D21343B}"/>
              </a:ext>
            </a:extLst>
          </p:cNvPr>
          <p:cNvSpPr/>
          <p:nvPr/>
        </p:nvSpPr>
        <p:spPr>
          <a:xfrm>
            <a:off x="1116013" y="4481513"/>
            <a:ext cx="1584325" cy="31591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Garamond" panose="02020404030301010803" pitchFamily="18" charset="0"/>
              </a:rPr>
              <a:t>Export HEALTH</a:t>
            </a:r>
          </a:p>
        </p:txBody>
      </p:sp>
      <p:sp>
        <p:nvSpPr>
          <p:cNvPr id="11" name="Rettangolo arrotondato 9">
            <a:extLst>
              <a:ext uri="{FF2B5EF4-FFF2-40B4-BE49-F238E27FC236}">
                <a16:creationId xmlns:a16="http://schemas.microsoft.com/office/drawing/2014/main" id="{8C531683-6BC8-4C08-BD2C-6AE705672361}"/>
              </a:ext>
            </a:extLst>
          </p:cNvPr>
          <p:cNvSpPr/>
          <p:nvPr/>
        </p:nvSpPr>
        <p:spPr>
          <a:xfrm>
            <a:off x="1111250" y="4840288"/>
            <a:ext cx="1584325" cy="317500"/>
          </a:xfrm>
          <a:prstGeom prst="roundRect">
            <a:avLst/>
          </a:prstGeom>
          <a:solidFill>
            <a:srgbClr val="C0000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CED</a:t>
            </a:r>
          </a:p>
        </p:txBody>
      </p:sp>
      <p:sp>
        <p:nvSpPr>
          <p:cNvPr id="12" name="Rettangolo arrotondato 10">
            <a:extLst>
              <a:ext uri="{FF2B5EF4-FFF2-40B4-BE49-F238E27FC236}">
                <a16:creationId xmlns:a16="http://schemas.microsoft.com/office/drawing/2014/main" id="{2FBA13FF-FD6B-467B-827C-3F17DB580C0C}"/>
              </a:ext>
            </a:extLst>
          </p:cNvPr>
          <p:cNvSpPr/>
          <p:nvPr/>
        </p:nvSpPr>
        <p:spPr>
          <a:xfrm>
            <a:off x="1111250" y="5200650"/>
            <a:ext cx="1584325" cy="315913"/>
          </a:xfrm>
          <a:prstGeom prst="roundRect">
            <a:avLst/>
          </a:prstGeom>
          <a:solidFill>
            <a:srgbClr val="00B050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CHED-PP</a:t>
            </a:r>
          </a:p>
        </p:txBody>
      </p:sp>
      <p:sp>
        <p:nvSpPr>
          <p:cNvPr id="13" name="Rettangolo arrotondato 11">
            <a:extLst>
              <a:ext uri="{FF2B5EF4-FFF2-40B4-BE49-F238E27FC236}">
                <a16:creationId xmlns:a16="http://schemas.microsoft.com/office/drawing/2014/main" id="{7C0EBFB2-2EF8-4593-A523-4260A12D8A5B}"/>
              </a:ext>
            </a:extLst>
          </p:cNvPr>
          <p:cNvSpPr/>
          <p:nvPr/>
        </p:nvSpPr>
        <p:spPr>
          <a:xfrm>
            <a:off x="1116013" y="5589588"/>
            <a:ext cx="1584325" cy="31591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DECL DOC</a:t>
            </a:r>
          </a:p>
        </p:txBody>
      </p:sp>
      <p:sp>
        <p:nvSpPr>
          <p:cNvPr id="14" name="Rettangolo arrotondato 13">
            <a:extLst>
              <a:ext uri="{FF2B5EF4-FFF2-40B4-BE49-F238E27FC236}">
                <a16:creationId xmlns:a16="http://schemas.microsoft.com/office/drawing/2014/main" id="{B83B3D65-0CEF-4F8A-84F1-05B447C20B37}"/>
              </a:ext>
            </a:extLst>
          </p:cNvPr>
          <p:cNvSpPr/>
          <p:nvPr/>
        </p:nvSpPr>
        <p:spPr>
          <a:xfrm>
            <a:off x="5651500" y="3500438"/>
            <a:ext cx="1584325" cy="1447800"/>
          </a:xfrm>
          <a:prstGeom prst="round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CHED</a:t>
            </a:r>
          </a:p>
        </p:txBody>
      </p:sp>
      <p:sp>
        <p:nvSpPr>
          <p:cNvPr id="15" name="Rettangolo arrotondato 15">
            <a:extLst>
              <a:ext uri="{FF2B5EF4-FFF2-40B4-BE49-F238E27FC236}">
                <a16:creationId xmlns:a16="http://schemas.microsoft.com/office/drawing/2014/main" id="{D91FA2CC-64F2-4AFF-AF4A-73CCCA32D28B}"/>
              </a:ext>
            </a:extLst>
          </p:cNvPr>
          <p:cNvSpPr/>
          <p:nvPr/>
        </p:nvSpPr>
        <p:spPr>
          <a:xfrm>
            <a:off x="5651500" y="4975225"/>
            <a:ext cx="1584325" cy="549275"/>
          </a:xfrm>
          <a:prstGeom prst="round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COI</a:t>
            </a:r>
          </a:p>
        </p:txBody>
      </p:sp>
      <p:sp>
        <p:nvSpPr>
          <p:cNvPr id="16" name="Rettangolo arrotondato 16">
            <a:extLst>
              <a:ext uri="{FF2B5EF4-FFF2-40B4-BE49-F238E27FC236}">
                <a16:creationId xmlns:a16="http://schemas.microsoft.com/office/drawing/2014/main" id="{4304180D-22CA-49D4-834A-6B470A7B294D}"/>
              </a:ext>
            </a:extLst>
          </p:cNvPr>
          <p:cNvSpPr/>
          <p:nvPr/>
        </p:nvSpPr>
        <p:spPr>
          <a:xfrm>
            <a:off x="5676900" y="5597525"/>
            <a:ext cx="1584325" cy="427038"/>
          </a:xfrm>
          <a:prstGeom prst="round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FLEGT</a:t>
            </a:r>
          </a:p>
        </p:txBody>
      </p:sp>
      <p:cxnSp>
        <p:nvCxnSpPr>
          <p:cNvPr id="19470" name="Connettore 2 18">
            <a:extLst>
              <a:ext uri="{FF2B5EF4-FFF2-40B4-BE49-F238E27FC236}">
                <a16:creationId xmlns:a16="http://schemas.microsoft.com/office/drawing/2014/main" id="{1C198B0E-769F-4417-82E7-CF806EAF2B51}"/>
              </a:ext>
            </a:extLst>
          </p:cNvPr>
          <p:cNvCxnSpPr>
            <a:cxnSpLocks noChangeShapeType="1"/>
            <a:stCxn id="8" idx="3"/>
            <a:endCxn id="14" idx="1"/>
          </p:cNvCxnSpPr>
          <p:nvPr/>
        </p:nvCxnSpPr>
        <p:spPr bwMode="auto">
          <a:xfrm>
            <a:off x="2700338" y="3559175"/>
            <a:ext cx="2951162" cy="6651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1" name="Connettore 2 20">
            <a:extLst>
              <a:ext uri="{FF2B5EF4-FFF2-40B4-BE49-F238E27FC236}">
                <a16:creationId xmlns:a16="http://schemas.microsoft.com/office/drawing/2014/main" id="{D8528073-25FF-4C5A-9DF9-99BA18F15457}"/>
              </a:ext>
            </a:extLst>
          </p:cNvPr>
          <p:cNvCxnSpPr>
            <a:cxnSpLocks noChangeShapeType="1"/>
            <a:stCxn id="9" idx="3"/>
            <a:endCxn id="14" idx="1"/>
          </p:cNvCxnSpPr>
          <p:nvPr/>
        </p:nvCxnSpPr>
        <p:spPr bwMode="auto">
          <a:xfrm>
            <a:off x="2700338" y="3919538"/>
            <a:ext cx="2951162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2" name="Connettore 2 25">
            <a:extLst>
              <a:ext uri="{FF2B5EF4-FFF2-40B4-BE49-F238E27FC236}">
                <a16:creationId xmlns:a16="http://schemas.microsoft.com/office/drawing/2014/main" id="{18497B3B-4BFE-4164-8106-7FF7AE13263B}"/>
              </a:ext>
            </a:extLst>
          </p:cNvPr>
          <p:cNvCxnSpPr>
            <a:cxnSpLocks noChangeShapeType="1"/>
            <a:stCxn id="11" idx="3"/>
            <a:endCxn id="14" idx="1"/>
          </p:cNvCxnSpPr>
          <p:nvPr/>
        </p:nvCxnSpPr>
        <p:spPr bwMode="auto">
          <a:xfrm flipV="1">
            <a:off x="2695575" y="4224338"/>
            <a:ext cx="2955925" cy="774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3" name="Connettore 2 27">
            <a:extLst>
              <a:ext uri="{FF2B5EF4-FFF2-40B4-BE49-F238E27FC236}">
                <a16:creationId xmlns:a16="http://schemas.microsoft.com/office/drawing/2014/main" id="{11DAAEEE-296C-4EA9-B6CF-F64F1B0F4994}"/>
              </a:ext>
            </a:extLst>
          </p:cNvPr>
          <p:cNvCxnSpPr>
            <a:cxnSpLocks noChangeShapeType="1"/>
            <a:stCxn id="12" idx="3"/>
            <a:endCxn id="14" idx="1"/>
          </p:cNvCxnSpPr>
          <p:nvPr/>
        </p:nvCxnSpPr>
        <p:spPr bwMode="auto">
          <a:xfrm flipV="1">
            <a:off x="2695575" y="4224338"/>
            <a:ext cx="2955925" cy="1135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ttangolo arrotondato 8">
            <a:extLst>
              <a:ext uri="{FF2B5EF4-FFF2-40B4-BE49-F238E27FC236}">
                <a16:creationId xmlns:a16="http://schemas.microsoft.com/office/drawing/2014/main" id="{01FC19E4-16D6-4EA6-B8E7-77CABE2AB90C}"/>
              </a:ext>
            </a:extLst>
          </p:cNvPr>
          <p:cNvSpPr/>
          <p:nvPr/>
        </p:nvSpPr>
        <p:spPr>
          <a:xfrm>
            <a:off x="1112838" y="4129088"/>
            <a:ext cx="1584325" cy="31591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Garamond" panose="02020404030301010803" pitchFamily="18" charset="0"/>
              </a:rPr>
              <a:t>Import HEALTH</a:t>
            </a:r>
          </a:p>
        </p:txBody>
      </p:sp>
      <p:sp>
        <p:nvSpPr>
          <p:cNvPr id="22" name="Rettangolo arrotondato 16">
            <a:extLst>
              <a:ext uri="{FF2B5EF4-FFF2-40B4-BE49-F238E27FC236}">
                <a16:creationId xmlns:a16="http://schemas.microsoft.com/office/drawing/2014/main" id="{08AD1421-3EA0-4316-B3AA-465E86F7E2CD}"/>
              </a:ext>
            </a:extLst>
          </p:cNvPr>
          <p:cNvSpPr/>
          <p:nvPr/>
        </p:nvSpPr>
        <p:spPr>
          <a:xfrm>
            <a:off x="7019925" y="4230688"/>
            <a:ext cx="1584325" cy="24288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Garamond" panose="02020404030301010803" pitchFamily="18" charset="0"/>
              </a:rPr>
              <a:t>CHED - PP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23" name="Rettangolo arrotondato 16">
            <a:extLst>
              <a:ext uri="{FF2B5EF4-FFF2-40B4-BE49-F238E27FC236}">
                <a16:creationId xmlns:a16="http://schemas.microsoft.com/office/drawing/2014/main" id="{772037FC-7A3D-497A-9E92-470024B4764D}"/>
              </a:ext>
            </a:extLst>
          </p:cNvPr>
          <p:cNvSpPr/>
          <p:nvPr/>
        </p:nvSpPr>
        <p:spPr>
          <a:xfrm>
            <a:off x="7019925" y="3914775"/>
            <a:ext cx="1584325" cy="242888"/>
          </a:xfrm>
          <a:prstGeom prst="roundRect">
            <a:avLst/>
          </a:prstGeom>
          <a:solidFill>
            <a:srgbClr val="1331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CHED - P</a:t>
            </a:r>
          </a:p>
        </p:txBody>
      </p:sp>
      <p:sp>
        <p:nvSpPr>
          <p:cNvPr id="24" name="Rettangolo arrotondato 16">
            <a:extLst>
              <a:ext uri="{FF2B5EF4-FFF2-40B4-BE49-F238E27FC236}">
                <a16:creationId xmlns:a16="http://schemas.microsoft.com/office/drawing/2014/main" id="{C00BEA06-8A3E-40D2-8DA5-F8A5573033FA}"/>
              </a:ext>
            </a:extLst>
          </p:cNvPr>
          <p:cNvSpPr/>
          <p:nvPr/>
        </p:nvSpPr>
        <p:spPr>
          <a:xfrm>
            <a:off x="7019925" y="3609975"/>
            <a:ext cx="1584325" cy="242888"/>
          </a:xfrm>
          <a:prstGeom prst="roundRect">
            <a:avLst/>
          </a:prstGeom>
          <a:solidFill>
            <a:srgbClr val="D461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CHED - A</a:t>
            </a:r>
          </a:p>
        </p:txBody>
      </p:sp>
      <p:sp>
        <p:nvSpPr>
          <p:cNvPr id="25" name="Rettangolo arrotondato 16">
            <a:extLst>
              <a:ext uri="{FF2B5EF4-FFF2-40B4-BE49-F238E27FC236}">
                <a16:creationId xmlns:a16="http://schemas.microsoft.com/office/drawing/2014/main" id="{2AFE7C05-6326-4244-83A2-47393B6A29D6}"/>
              </a:ext>
            </a:extLst>
          </p:cNvPr>
          <p:cNvSpPr/>
          <p:nvPr/>
        </p:nvSpPr>
        <p:spPr>
          <a:xfrm>
            <a:off x="7019925" y="4573588"/>
            <a:ext cx="1584325" cy="23177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Garamond" panose="02020404030301010803" pitchFamily="18" charset="0"/>
              </a:rPr>
              <a:t>CHED - D</a:t>
            </a:r>
          </a:p>
        </p:txBody>
      </p:sp>
      <p:sp>
        <p:nvSpPr>
          <p:cNvPr id="26" name="Rettangolo arrotondato 8">
            <a:extLst>
              <a:ext uri="{FF2B5EF4-FFF2-40B4-BE49-F238E27FC236}">
                <a16:creationId xmlns:a16="http://schemas.microsoft.com/office/drawing/2014/main" id="{18B3840D-D9A3-45F1-A728-40C504649BEF}"/>
              </a:ext>
            </a:extLst>
          </p:cNvPr>
          <p:cNvSpPr/>
          <p:nvPr/>
        </p:nvSpPr>
        <p:spPr>
          <a:xfrm>
            <a:off x="5651500" y="2782888"/>
            <a:ext cx="1584325" cy="31591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Garamond" panose="02020404030301010803" pitchFamily="18" charset="0"/>
              </a:rPr>
              <a:t>Import HEALTH</a:t>
            </a:r>
          </a:p>
        </p:txBody>
      </p:sp>
      <p:sp>
        <p:nvSpPr>
          <p:cNvPr id="27" name="Rettangolo arrotondato 8">
            <a:extLst>
              <a:ext uri="{FF2B5EF4-FFF2-40B4-BE49-F238E27FC236}">
                <a16:creationId xmlns:a16="http://schemas.microsoft.com/office/drawing/2014/main" id="{13E68189-0CCB-4422-8021-3171F527EE97}"/>
              </a:ext>
            </a:extLst>
          </p:cNvPr>
          <p:cNvSpPr/>
          <p:nvPr/>
        </p:nvSpPr>
        <p:spPr>
          <a:xfrm>
            <a:off x="5651500" y="3154363"/>
            <a:ext cx="1584325" cy="3175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Garamond" panose="02020404030301010803" pitchFamily="18" charset="0"/>
              </a:rPr>
              <a:t>Export HEALTH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6">
            <a:extLst>
              <a:ext uri="{FF2B5EF4-FFF2-40B4-BE49-F238E27FC236}">
                <a16:creationId xmlns:a16="http://schemas.microsoft.com/office/drawing/2014/main" id="{62152872-E74F-4DA0-A8BF-2F5A207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908050"/>
            <a:ext cx="8229600" cy="1512888"/>
          </a:xfrm>
        </p:spPr>
        <p:txBody>
          <a:bodyPr/>
          <a:lstStyle/>
          <a:p>
            <a:pPr algn="ctr" eaLnBrk="1" hangingPunct="1"/>
            <a:r>
              <a:rPr lang="sk-SK" altLang="sk-SK" sz="3600"/>
              <a:t>IMSOC</a:t>
            </a:r>
            <a:br>
              <a:rPr lang="sk-SK" altLang="sk-SK" sz="3600"/>
            </a:br>
            <a:r>
              <a:rPr lang="en-US" altLang="sk-SK" sz="3600">
                <a:solidFill>
                  <a:schemeClr val="tx1"/>
                </a:solidFill>
              </a:rPr>
              <a:t>Integrated Management System for Official Controls</a:t>
            </a:r>
            <a:r>
              <a:rPr lang="es-ES" altLang="sk-SK" sz="3600">
                <a:solidFill>
                  <a:schemeClr val="tx1"/>
                </a:solidFill>
              </a:rPr>
              <a:t>       </a:t>
            </a:r>
            <a:endParaRPr lang="sk-SK" altLang="sk-SK" sz="3600">
              <a:solidFill>
                <a:schemeClr val="tx1"/>
              </a:solidFill>
            </a:endParaRPr>
          </a:p>
        </p:txBody>
      </p:sp>
      <p:sp>
        <p:nvSpPr>
          <p:cNvPr id="8" name="Zástupný symbol obsahu 7">
            <a:extLst>
              <a:ext uri="{FF2B5EF4-FFF2-40B4-BE49-F238E27FC236}">
                <a16:creationId xmlns:a16="http://schemas.microsoft.com/office/drawing/2014/main" id="{170D94D4-7D55-4953-A770-26F05D17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352901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sk-SK" dirty="0">
              <a:latin typeface="+mj-lt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Certifikáty v elektronickej forme </a:t>
            </a:r>
            <a:r>
              <a:rPr lang="sk-SK" sz="2000" dirty="0" err="1">
                <a:latin typeface="+mj-lt"/>
              </a:rPr>
              <a:t>Vs</a:t>
            </a:r>
            <a:r>
              <a:rPr lang="sk-SK" sz="2000" dirty="0">
                <a:latin typeface="+mj-lt"/>
              </a:rPr>
              <a:t> papierová forma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Elektronický podpis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6257BCC2-DC4F-49DE-B965-C86ED67B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k-SK" altLang="sk-SK"/>
            </a:br>
            <a:r>
              <a:rPr lang="sk-SK" altLang="sk-SK"/>
              <a:t> </a:t>
            </a:r>
            <a:br>
              <a:rPr lang="sk-SK" altLang="sk-SK"/>
            </a:br>
            <a:br>
              <a:rPr lang="sk-SK" altLang="sk-SK"/>
            </a:br>
            <a:r>
              <a:rPr lang="sk-SK" altLang="sk-SK" sz="4000"/>
              <a:t>NARIADENIE KOMISIE (ES) č. 1251/2008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DA642ECE-F4D2-40B1-B091-BB7178634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2000" dirty="0">
                <a:latin typeface="+mj-lt"/>
              </a:rPr>
              <a:t>V tomto nariadení sa ustanovuje: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  <a:p>
            <a:pPr marL="457200" indent="-457200">
              <a:buFont typeface="+mj-lt"/>
              <a:buAutoNum type="alphaLcParenR"/>
              <a:defRPr/>
            </a:pPr>
            <a:r>
              <a:rPr lang="sk-SK" sz="2000" dirty="0">
                <a:latin typeface="+mj-lt"/>
              </a:rPr>
              <a:t>zoznam druhov prenášačov, 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sk-SK" sz="2000" dirty="0">
                <a:latin typeface="+mj-lt"/>
              </a:rPr>
              <a:t>veterinárne podmienky pri uvádzaní na trh,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sk-SK" sz="2000" dirty="0">
                <a:latin typeface="+mj-lt"/>
              </a:rPr>
              <a:t>požiadavky na veterinárnu certifikáciu pri uvádzaní na trh, 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sk-SK" sz="2000" dirty="0">
                <a:latin typeface="+mj-lt"/>
              </a:rPr>
              <a:t>veterinárne podmienky a požiadavky na certifikáciu pri dovoze do Spoločenstva, prevoze cez Spoločenstvo, vrátane skladovania počas prevozu: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4FAD88D7-CBF8-4A13-9351-9F4F2E85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k-SK" altLang="sk-SK"/>
            </a:br>
            <a:r>
              <a:rPr lang="sk-SK" altLang="sk-SK"/>
              <a:t> </a:t>
            </a:r>
            <a:br>
              <a:rPr lang="sk-SK" altLang="sk-SK"/>
            </a:br>
            <a:br>
              <a:rPr lang="sk-SK" altLang="sk-SK"/>
            </a:br>
            <a:r>
              <a:rPr lang="sk-SK" altLang="sk-SK" sz="4000"/>
              <a:t>NARIADENIE KOMISIE (ES) č. 1251/2008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913B0DC2-3201-42D0-8AE9-7070867EE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2000" dirty="0">
                <a:latin typeface="+mj-lt"/>
              </a:rPr>
              <a:t>Vzory zdravotných certifikátov pre uvádzanie na trh: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- Príloha II časť A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Vzor veterinárneho certifikátu pre uvádzanie na trh živočíchov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určených na chov, do sádok, do rybárskych revírov, otvorených zariadení na okrasné účely a na obnovu zásob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- Príloha II časť B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Vzor veterinárneho certifikátu pre uvedenie na trh živočíchov alebo produktov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určených na ďalšie spracovanie, do distribučných centier, </a:t>
            </a:r>
            <a:r>
              <a:rPr lang="sk-SK" sz="2000" dirty="0" err="1">
                <a:latin typeface="+mj-lt"/>
              </a:rPr>
              <a:t>purifikačných</a:t>
            </a:r>
            <a:r>
              <a:rPr lang="sk-SK" sz="2000" dirty="0">
                <a:latin typeface="+mj-lt"/>
              </a:rPr>
              <a:t> stredísk a podobných zariadení pred ľudskou spotrebou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D60B7D73-233C-4010-8175-27C25BA50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sk-SK" altLang="sk-SK"/>
            </a:br>
            <a:r>
              <a:rPr lang="sk-SK" altLang="sk-SK"/>
              <a:t> </a:t>
            </a:r>
            <a:br>
              <a:rPr lang="sk-SK" altLang="sk-SK"/>
            </a:br>
            <a:br>
              <a:rPr lang="sk-SK" altLang="sk-SK"/>
            </a:br>
            <a:r>
              <a:rPr lang="sk-SK" altLang="sk-SK" sz="4000"/>
              <a:t>Nová legislatíva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EE5238EF-24C4-4EED-A32D-80802A4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pl-PL" sz="2000" dirty="0">
                <a:latin typeface="+mj-lt"/>
              </a:rPr>
              <a:t> NARIADENIE EURÓPSKEHO PARLAMENTU A RADY (EÚ) 2016/429</a:t>
            </a:r>
            <a:endParaRPr lang="sk-SK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 o prenosných chorobách zvierat a zmene a zrušení určitých aktov v oblasti zdravia zvierat („právna úprava v oblasti zdravia zvierat“)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HLAVA II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VODNÉ ŽIVOČÍCHY A PRODUKTY ŽIVOČÍŠNEHO PÔVODU Z VODNÝCH ŽIVOČÍCHOV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KAPITOLA 2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Premiestňovanie vodných živočíchov v rámci Únie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91C26109-847F-417E-B425-7BE8C1AD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213" y="981075"/>
            <a:ext cx="8229600" cy="1143000"/>
          </a:xfrm>
        </p:spPr>
        <p:txBody>
          <a:bodyPr/>
          <a:lstStyle/>
          <a:p>
            <a:pPr algn="ctr"/>
            <a:br>
              <a:rPr lang="sk-SK" altLang="sk-SK"/>
            </a:br>
            <a:r>
              <a:rPr lang="sk-SK" altLang="sk-SK"/>
              <a:t> </a:t>
            </a:r>
            <a:br>
              <a:rPr lang="sk-SK" altLang="sk-SK"/>
            </a:br>
            <a:br>
              <a:rPr lang="sk-SK" altLang="sk-SK"/>
            </a:br>
            <a:r>
              <a:rPr lang="pl-PL" altLang="sk-SK" sz="4000"/>
              <a:t>NARIADENIE EURÓPSKEHO PARLAMENTU A RADY (EÚ) 2016/429</a:t>
            </a:r>
            <a:endParaRPr lang="sk-SK" altLang="sk-SK" sz="40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C9C7E8EB-C463-4D80-BA75-AEDCBDA7A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213" y="2276475"/>
            <a:ext cx="8229600" cy="4105275"/>
          </a:xfrm>
        </p:spPr>
        <p:txBody>
          <a:bodyPr/>
          <a:lstStyle/>
          <a:p>
            <a:pPr>
              <a:defRPr/>
            </a:pP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pl-PL" sz="2000" dirty="0">
                <a:latin typeface="+mj-lt"/>
              </a:rPr>
              <a:t>Uplatňuje sa od 21. apríla 2021 (Delegované a Implementované akty)</a:t>
            </a:r>
            <a:endParaRPr lang="sk-SK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Od 21. apríla 2021 sa zrušujú tieto akty: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Okrem iných - </a:t>
            </a:r>
            <a:r>
              <a:rPr lang="sk-SK" sz="2000" b="1" dirty="0">
                <a:latin typeface="+mj-lt"/>
              </a:rPr>
              <a:t>smernica 2006/88/ES</a:t>
            </a:r>
            <a:r>
              <a:rPr lang="sk-SK" sz="2000" dirty="0">
                <a:latin typeface="+mj-lt"/>
              </a:rPr>
              <a:t>,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1B51A66E-1FA7-4C4E-BFDE-ADB4E991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213" y="981075"/>
            <a:ext cx="8229600" cy="1143000"/>
          </a:xfrm>
        </p:spPr>
        <p:txBody>
          <a:bodyPr/>
          <a:lstStyle/>
          <a:p>
            <a:pPr algn="ctr"/>
            <a:br>
              <a:rPr lang="sk-SK" altLang="sk-SK"/>
            </a:br>
            <a:r>
              <a:rPr lang="sk-SK" altLang="sk-SK"/>
              <a:t> </a:t>
            </a:r>
            <a:br>
              <a:rPr lang="sk-SK" altLang="sk-SK"/>
            </a:br>
            <a:br>
              <a:rPr lang="sk-SK" altLang="sk-SK"/>
            </a:br>
            <a:r>
              <a:rPr lang="pl-PL" altLang="sk-SK" sz="4000"/>
              <a:t>LEGISLATÍVA EÚ</a:t>
            </a:r>
            <a:endParaRPr lang="sk-SK" altLang="sk-SK" sz="40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85B4F81-5429-4247-8354-0E041A0D4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213" y="2276475"/>
            <a:ext cx="8229600" cy="4105275"/>
          </a:xfrm>
        </p:spPr>
        <p:txBody>
          <a:bodyPr/>
          <a:lstStyle/>
          <a:p>
            <a:pPr>
              <a:defRPr/>
            </a:pP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pl-PL" sz="2000" dirty="0">
                <a:latin typeface="+mj-lt"/>
                <a:hlinkClick r:id="rId2"/>
              </a:rPr>
              <a:t>https://eur-lex.europa.eu/homepage.html</a:t>
            </a:r>
            <a:endParaRPr lang="pl-PL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pl-PL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hlinkClick r:id="rId3"/>
              </a:rPr>
              <a:t>https://ec.europa.eu/food/animals/live_animals/aquaculture_en</a:t>
            </a:r>
            <a:endParaRPr lang="sk-SK" sz="2000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pl-PL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pl-PL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Obrázok 1" descr="Sunset.jpg">
            <a:extLst>
              <a:ext uri="{FF2B5EF4-FFF2-40B4-BE49-F238E27FC236}">
                <a16:creationId xmlns:a16="http://schemas.microsoft.com/office/drawing/2014/main" id="{39BD2D1A-3440-427A-8A2F-787F6B4512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BlokTextu 3">
            <a:extLst>
              <a:ext uri="{FF2B5EF4-FFF2-40B4-BE49-F238E27FC236}">
                <a16:creationId xmlns:a16="http://schemas.microsoft.com/office/drawing/2014/main" id="{302C34A4-9D8D-4843-B5D8-EED95228C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133600"/>
            <a:ext cx="7200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>
                <a:solidFill>
                  <a:schemeClr val="bg1"/>
                </a:solidFill>
                <a:latin typeface="Arial" panose="020B0604020202020204" pitchFamily="34" charset="0"/>
              </a:rPr>
              <a:t>Ďakujem za pozornosť</a:t>
            </a:r>
          </a:p>
        </p:txBody>
      </p:sp>
    </p:spTree>
  </p:cSld>
  <p:clrMapOvr>
    <a:masterClrMapping/>
  </p:clrMapOvr>
  <p:transition advTm="218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458A259D-2550-4916-AADC-2B2842BE0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sk-SK" sz="4000"/>
              <a:t>Národná legislatíva v danej oblasti</a:t>
            </a:r>
            <a:endParaRPr lang="en-GB" altLang="sk-SK" sz="40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D052A45F-7364-40AB-A4E4-2DF12FF8C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>
                <a:latin typeface="+mj-lt"/>
              </a:rPr>
              <a:t>Zákon č. 39/2007 </a:t>
            </a:r>
            <a:r>
              <a:rPr lang="sk-SK" dirty="0" err="1">
                <a:latin typeface="+mj-lt"/>
              </a:rPr>
              <a:t>Z.z</a:t>
            </a:r>
            <a:r>
              <a:rPr lang="sk-SK" dirty="0">
                <a:latin typeface="+mj-lt"/>
              </a:rPr>
              <a:t>. o veterinárnej starostlivosti v znení neskorších predpisov 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sk-SK" dirty="0">
                <a:latin typeface="+mj-lt"/>
              </a:rPr>
              <a:t>Hlavne: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§ 20 Zdravotné požiadavky pri premiestňovaní zvierat, násadových vajec a zárodočných produktov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§ 32 Veterinárne kontroly a inšpekcie pri obchode so zvieratami, násadovými </a:t>
            </a:r>
            <a:r>
              <a:rPr lang="sk-SK" sz="1800" dirty="0" err="1">
                <a:latin typeface="+mj-lt"/>
              </a:rPr>
              <a:t>vajciami</a:t>
            </a:r>
            <a:r>
              <a:rPr lang="sk-SK" sz="1800" dirty="0">
                <a:latin typeface="+mj-lt"/>
              </a:rPr>
              <a:t>,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zárodočnými produktmi, živočíšnymi vedľajšími produktmi a krmivami s členskými štátmi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§ 36 Certifikácia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§ 37 Povinnosti vlastníkov, držiteľov, sprostredkovateľov, dovozcov, príjemcov, prepravcov, predávajúcich alebo iných fyzických osôb, fyzických osôb-podnikateľov alebo právnických osôb, ktoré sú oprávnené disponovať so zvieratami, násadovými </a:t>
            </a:r>
            <a:r>
              <a:rPr lang="sk-SK" sz="1800" dirty="0" err="1">
                <a:latin typeface="+mj-lt"/>
              </a:rPr>
              <a:t>vajciami</a:t>
            </a:r>
            <a:r>
              <a:rPr lang="sk-SK" sz="1800" dirty="0">
                <a:latin typeface="+mj-lt"/>
              </a:rPr>
              <a:t>, produktmi živočíšneho pôvodu, živočíšnymi vedľajšími produktmi, krmivami alebo vybranými produktmi rastlinného pôvodu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18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1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1F5BE01-BB6F-45AA-A176-C3EE6236E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k-SK" altLang="sk-SK" sz="4000"/>
              <a:t>EÚ legislatíva v danej oblasti</a:t>
            </a:r>
            <a:endParaRPr lang="en-GB" altLang="sk-SK" sz="40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A543D753-C1E2-4FB4-99E2-DD2C19C6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sk-SK" dirty="0">
              <a:latin typeface="+mj-lt"/>
            </a:endParaRPr>
          </a:p>
          <a:p>
            <a:pPr>
              <a:defRPr/>
            </a:pPr>
            <a:r>
              <a:rPr lang="sk-SK" dirty="0">
                <a:latin typeface="+mj-lt"/>
              </a:rPr>
              <a:t>SMERNICA RADY 2006/88/ES</a:t>
            </a:r>
            <a:endParaRPr lang="sk-SK" sz="18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o zdravotných požiadavkách na živočíchy a produkty </a:t>
            </a:r>
            <a:r>
              <a:rPr lang="sk-SK" sz="1800" dirty="0" err="1">
                <a:latin typeface="+mj-lt"/>
              </a:rPr>
              <a:t>akvakultúry</a:t>
            </a:r>
            <a:r>
              <a:rPr lang="sk-SK" sz="1800" dirty="0">
                <a:latin typeface="+mj-lt"/>
              </a:rPr>
              <a:t> a o prevencii a kontrole niektorých chorôb vodných živočíchov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dirty="0"/>
          </a:p>
          <a:p>
            <a:pPr>
              <a:defRPr/>
            </a:pPr>
            <a:r>
              <a:rPr lang="sk-SK" dirty="0">
                <a:latin typeface="+mj-lt"/>
              </a:rPr>
              <a:t>NARIADENIE KOMISIE (ES) č. 1251/2008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ktorým sa vykonáva smernica Rady 2006/88/ES, pokiaľ ide o podmienky a požiadavky na certifikáciu na uvádzanie živočíchov a produktov </a:t>
            </a:r>
            <a:r>
              <a:rPr lang="sk-SK" sz="1800" dirty="0" err="1">
                <a:latin typeface="+mj-lt"/>
              </a:rPr>
              <a:t>akvakultúry</a:t>
            </a:r>
            <a:r>
              <a:rPr lang="sk-SK" sz="1800" dirty="0">
                <a:latin typeface="+mj-lt"/>
              </a:rPr>
              <a:t> na trh a ich dovoz do Spoločenstva a ktorým sa stanovuje zoznam druhov prenášačov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305C5873-2A9F-46BE-AA86-E940DD3C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sz="4000"/>
              <a:t>SMERNICA RADY 2006/88/ES</a:t>
            </a:r>
            <a:endParaRPr lang="sk-SK" altLang="sk-SK" sz="2800"/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5B5D7AE-5BFF-4F04-90AA-D76EF054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sk-SK" dirty="0">
              <a:latin typeface="+mj-lt"/>
            </a:endParaRPr>
          </a:p>
          <a:p>
            <a:pPr>
              <a:defRPr/>
            </a:pPr>
            <a:r>
              <a:rPr lang="sk-SK" sz="2000" dirty="0">
                <a:latin typeface="+mj-lt"/>
              </a:rPr>
              <a:t>Ustanovuje okrem iného - zdravotné požiadavky, ktoré sa majú uplatňovať pri uvádzaní živočíchov a produktov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na trh, ich dovoze a tranzite; </a:t>
            </a:r>
          </a:p>
          <a:p>
            <a:pPr>
              <a:defRPr/>
            </a:pPr>
            <a:endParaRPr lang="sk-SK" sz="18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Hlavne </a:t>
            </a:r>
            <a:endParaRPr lang="sk-SK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1800" dirty="0">
                <a:latin typeface="+mj-lt"/>
              </a:rPr>
              <a:t>Článok 14 - Zdravotná certifikácia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E4FDAF33-2EA0-44FF-A59C-AF97FA05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sz="4000"/>
              <a:t>Článok 14 - Zdravotná certifikácia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4323EFB0-3408-4F76-ABD9-C6D1A5931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>
                <a:latin typeface="+mj-lt"/>
              </a:rPr>
              <a:t>Odsek 1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Členské štáty zabezpečia, aby uvedenie živočíchov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na trh podliehalo zdravotnej certifikácii, keď sú živočíchy introdukované do členského štátu, zóny alebo priestoru, ktoré sú v súlade s článkami 49 a 50 vyhlásené za oblasti bez výskytu chorôb, alebo aby podliehalo dohľadu alebo </a:t>
            </a:r>
            <a:r>
              <a:rPr lang="sk-SK" sz="2000" dirty="0" err="1">
                <a:latin typeface="+mj-lt"/>
              </a:rPr>
              <a:t>eradikačnému</a:t>
            </a:r>
            <a:r>
              <a:rPr lang="sk-SK" sz="2000" dirty="0">
                <a:latin typeface="+mj-lt"/>
              </a:rPr>
              <a:t> programu v súlade s článkom 44 ods. 1 alebo 2 na účely: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pt-BR" sz="2000" dirty="0">
                <a:latin typeface="+mj-lt"/>
              </a:rPr>
              <a:t>a) chovu a obnovy zásob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alebo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b) ďalšieho spracovania pred ľudskou spotrebou, pokiaľ sa: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i) ryby pred distribúciou zabijú a vypitvú;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ii) mäkkýše a kôrovce distribuujú ako nespracované alebo spracované produkty.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C2C844A0-4CC1-43BF-A5D0-BEF0B53A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sz="4000"/>
              <a:t>Článok 14 - Zdravotná certifikácia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A5A261F-1E1E-49C6-A279-A3CBA2B99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>
                <a:latin typeface="+mj-lt"/>
              </a:rPr>
              <a:t>Odsek 2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Členské štáty tiež zabezpečia, aby uvedenie živočíchov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na trh podliehalo zdravotnej certifikácii, keď sa živočíchom umožňuje opustiť oblasť, na ktorú sa vzťahujú kontrolné ustanovenia uvedené v oddieloch 3, 4, 5 a 6 kapitoly V.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sk-SK" sz="2000" dirty="0">
              <a:latin typeface="+mj-lt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Tento odsek sa uplatňuje aj na choroby a druhy na nevnímavé, ktoré sa neuvádzajú v časti II prílohy IV.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2F282284-E1CE-410A-9151-E22EB0C3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sz="4000"/>
              <a:t>Článok 14 - Zdravotná certifikácia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0A2C52F9-737E-40D0-AD23-D1F624753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>
                <a:latin typeface="+mj-lt"/>
              </a:rPr>
              <a:t>Odsek 3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Oznámeniu prostredníctvom počítačového systému ustanoveného v článku 20 ods. 1 smernice 90/425/EHS podliehajú tieto presuny: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a) presuny živočíchov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medzi členskými štátmi, v ktorých sa vyžaduje zdravotná certifikácia v súlade s odsekmi 1 alebo 2 tohto článku,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a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b) všetky ostatné presuny živých živočíchov </a:t>
            </a:r>
            <a:r>
              <a:rPr lang="sk-SK" sz="2000" dirty="0" err="1">
                <a:latin typeface="+mj-lt"/>
              </a:rPr>
              <a:t>akvakultúry</a:t>
            </a:r>
            <a:r>
              <a:rPr lang="sk-SK" sz="2000" dirty="0">
                <a:latin typeface="+mj-lt"/>
              </a:rPr>
              <a:t> na účely chovu alebo obnovy zásob medzi členskými štátmi, v ktorých sa podľa tejto smernice nevyžaduje žiadna zdravotná certifikácia.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16F335D3-C5F6-4CE9-A9DC-05EC5256E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sk-SK" sz="4000"/>
              <a:t>Článok 14 - Zdravotná certifikácia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CDF94387-CF62-4D82-B725-53C04D03E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>
                <a:latin typeface="+mj-lt"/>
              </a:rPr>
              <a:t>Odsek 4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sk-SK" sz="2000" dirty="0">
                <a:latin typeface="+mj-lt"/>
              </a:rPr>
              <a:t>Členské štáty sa môžu rozhodnúť, že na sledovanie presunov, ktoré sa uskutočňujú výlučne na ich území, použijú počítačový systém ustanovený v odseku 3.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6">
            <a:extLst>
              <a:ext uri="{FF2B5EF4-FFF2-40B4-BE49-F238E27FC236}">
                <a16:creationId xmlns:a16="http://schemas.microsoft.com/office/drawing/2014/main" id="{9E7355DE-8AF4-4082-95F8-0E000F084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908050"/>
            <a:ext cx="8229600" cy="1143000"/>
          </a:xfrm>
        </p:spPr>
        <p:txBody>
          <a:bodyPr/>
          <a:lstStyle/>
          <a:p>
            <a:pPr algn="ctr" eaLnBrk="1" hangingPunct="1"/>
            <a:r>
              <a:rPr lang="es-ES" altLang="sk-SK" sz="3600"/>
              <a:t>TRACES 	       </a:t>
            </a:r>
            <a:br>
              <a:rPr lang="es-ES" altLang="sk-SK" sz="3600"/>
            </a:br>
            <a:r>
              <a:rPr lang="es-ES" altLang="sk-SK" sz="3600" u="sng">
                <a:solidFill>
                  <a:schemeClr val="tx1"/>
                </a:solidFill>
              </a:rPr>
              <a:t>TRA</a:t>
            </a:r>
            <a:r>
              <a:rPr lang="es-ES" altLang="sk-SK" sz="3600">
                <a:solidFill>
                  <a:schemeClr val="tx1"/>
                </a:solidFill>
              </a:rPr>
              <a:t>de </a:t>
            </a:r>
            <a:r>
              <a:rPr lang="es-ES" altLang="sk-SK" sz="3600" u="sng">
                <a:solidFill>
                  <a:schemeClr val="tx1"/>
                </a:solidFill>
              </a:rPr>
              <a:t>C</a:t>
            </a:r>
            <a:r>
              <a:rPr lang="es-ES" altLang="sk-SK" sz="3600">
                <a:solidFill>
                  <a:schemeClr val="tx1"/>
                </a:solidFill>
              </a:rPr>
              <a:t>ontrol and </a:t>
            </a:r>
            <a:r>
              <a:rPr lang="es-ES" altLang="sk-SK" sz="3600" u="sng">
                <a:solidFill>
                  <a:schemeClr val="tx1"/>
                </a:solidFill>
              </a:rPr>
              <a:t>E</a:t>
            </a:r>
            <a:r>
              <a:rPr lang="es-ES" altLang="sk-SK" sz="3600">
                <a:solidFill>
                  <a:schemeClr val="tx1"/>
                </a:solidFill>
              </a:rPr>
              <a:t>xpert </a:t>
            </a:r>
            <a:r>
              <a:rPr lang="es-ES" altLang="sk-SK" sz="3600" u="sng">
                <a:solidFill>
                  <a:schemeClr val="tx1"/>
                </a:solidFill>
              </a:rPr>
              <a:t>S</a:t>
            </a:r>
            <a:r>
              <a:rPr lang="es-ES" altLang="sk-SK" sz="3600">
                <a:solidFill>
                  <a:schemeClr val="tx1"/>
                </a:solidFill>
              </a:rPr>
              <a:t>ystem</a:t>
            </a:r>
            <a:endParaRPr lang="sk-SK" altLang="sk-SK" sz="3600"/>
          </a:p>
        </p:txBody>
      </p:sp>
      <p:sp>
        <p:nvSpPr>
          <p:cNvPr id="8" name="Zástupný symbol obsahu 7">
            <a:extLst>
              <a:ext uri="{FF2B5EF4-FFF2-40B4-BE49-F238E27FC236}">
                <a16:creationId xmlns:a16="http://schemas.microsoft.com/office/drawing/2014/main" id="{F4C5F630-07DE-40CE-BF41-43A8AE3E3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35290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latin typeface="+mj-lt"/>
              </a:rPr>
              <a:t>OBJECTIVES: vet single windows</a:t>
            </a:r>
            <a:endParaRPr lang="en-US" sz="2800" dirty="0">
              <a:latin typeface="+mj-lt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sk-SK" sz="2000" dirty="0">
              <a:latin typeface="+mj-lt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+mj-lt"/>
              </a:rPr>
              <a:t>	The Integrated </a:t>
            </a:r>
            <a:r>
              <a:rPr lang="en-US" sz="2800" dirty="0" err="1">
                <a:latin typeface="+mj-lt"/>
              </a:rPr>
              <a:t>Computerised</a:t>
            </a:r>
            <a:r>
              <a:rPr lang="en-US" sz="2800" dirty="0">
                <a:latin typeface="+mj-lt"/>
              </a:rPr>
              <a:t> Veterinary System </a:t>
            </a:r>
            <a:r>
              <a:rPr lang="en-US" sz="2800" b="1" dirty="0">
                <a:latin typeface="+mj-lt"/>
              </a:rPr>
              <a:t> TRACES</a:t>
            </a:r>
            <a:r>
              <a:rPr lang="en-US" sz="2800" dirty="0">
                <a:latin typeface="+mj-lt"/>
              </a:rPr>
              <a:t> – provides assistance and certification for  all veterinary authorities within an informatics network to improve the sanitary protection of EU.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+mj-lt"/>
              </a:rPr>
              <a:t>	TRACES proposes to integrate EU and non EU competent veterinary authorities.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sk-SK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982</Words>
  <Application>Microsoft Office PowerPoint</Application>
  <PresentationFormat>Prezentácia na obrazovke (4:3)</PresentationFormat>
  <Paragraphs>122</Paragraphs>
  <Slides>19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Garamond</vt:lpstr>
      <vt:lpstr>Tok</vt:lpstr>
      <vt:lpstr>MVDr. Robert Hačko ŠTÁTNA VETERINÁRNA A POTRAVINOVÁ SPRÁVA  SLOVENSKEJ REPUBLIKY</vt:lpstr>
      <vt:lpstr>Národná legislatíva v danej oblasti</vt:lpstr>
      <vt:lpstr>EÚ legislatíva v danej oblasti</vt:lpstr>
      <vt:lpstr>SMERNICA RADY 2006/88/ES</vt:lpstr>
      <vt:lpstr>Článok 14 - Zdravotná certifikácia </vt:lpstr>
      <vt:lpstr>Článok 14 - Zdravotná certifikácia </vt:lpstr>
      <vt:lpstr>Článok 14 - Zdravotná certifikácia </vt:lpstr>
      <vt:lpstr>Článok 14 - Zdravotná certifikácia </vt:lpstr>
      <vt:lpstr>TRACES          TRAde Control and Expert System</vt:lpstr>
      <vt:lpstr>IMSOC Integrated Management System for Official Controls       </vt:lpstr>
      <vt:lpstr>TRACES klasik &amp; TRACES-NT</vt:lpstr>
      <vt:lpstr>Z TRACES Classic DO TRACES-NT</vt:lpstr>
      <vt:lpstr>IMSOC Integrated Management System for Official Controls       </vt:lpstr>
      <vt:lpstr>    NARIADENIE KOMISIE (ES) č. 1251/2008 </vt:lpstr>
      <vt:lpstr>    NARIADENIE KOMISIE (ES) č. 1251/2008 </vt:lpstr>
      <vt:lpstr>    Nová legislatíva</vt:lpstr>
      <vt:lpstr>    NARIADENIE EURÓPSKEHO PARLAMENTU A RADY (EÚ) 2016/429</vt:lpstr>
      <vt:lpstr>    LEGISLATÍVA EÚ</vt:lpstr>
      <vt:lpstr>Prezentácia programu PowerPoint</vt:lpstr>
    </vt:vector>
  </TitlesOfParts>
  <Company>SVPS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fotografií</dc:title>
  <dc:creator>Hačko</dc:creator>
  <cp:lastModifiedBy>Katka</cp:lastModifiedBy>
  <cp:revision>90</cp:revision>
  <cp:lastPrinted>2020-06-24T05:43:25Z</cp:lastPrinted>
  <dcterms:created xsi:type="dcterms:W3CDTF">2011-06-09T20:37:58Z</dcterms:created>
  <dcterms:modified xsi:type="dcterms:W3CDTF">2020-07-26T12:48:52Z</dcterms:modified>
</cp:coreProperties>
</file>